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2" r:id="rId1"/>
  </p:sldMasterIdLst>
  <p:notesMasterIdLst>
    <p:notesMasterId r:id="rId44"/>
  </p:notesMasterIdLst>
  <p:sldIdLst>
    <p:sldId id="256" r:id="rId2"/>
    <p:sldId id="259" r:id="rId3"/>
    <p:sldId id="298" r:id="rId4"/>
    <p:sldId id="299" r:id="rId5"/>
    <p:sldId id="315" r:id="rId6"/>
    <p:sldId id="261" r:id="rId7"/>
    <p:sldId id="341" r:id="rId8"/>
    <p:sldId id="325" r:id="rId9"/>
    <p:sldId id="326" r:id="rId10"/>
    <p:sldId id="322" r:id="rId11"/>
    <p:sldId id="272" r:id="rId12"/>
    <p:sldId id="301" r:id="rId13"/>
    <p:sldId id="342" r:id="rId14"/>
    <p:sldId id="327" r:id="rId15"/>
    <p:sldId id="324" r:id="rId16"/>
    <p:sldId id="300" r:id="rId17"/>
    <p:sldId id="302" r:id="rId18"/>
    <p:sldId id="303" r:id="rId19"/>
    <p:sldId id="328" r:id="rId20"/>
    <p:sldId id="305" r:id="rId21"/>
    <p:sldId id="313" r:id="rId22"/>
    <p:sldId id="273" r:id="rId23"/>
    <p:sldId id="278" r:id="rId24"/>
    <p:sldId id="329" r:id="rId25"/>
    <p:sldId id="330" r:id="rId26"/>
    <p:sldId id="332" r:id="rId27"/>
    <p:sldId id="331" r:id="rId28"/>
    <p:sldId id="333" r:id="rId29"/>
    <p:sldId id="343" r:id="rId30"/>
    <p:sldId id="334" r:id="rId31"/>
    <p:sldId id="335" r:id="rId32"/>
    <p:sldId id="336" r:id="rId33"/>
    <p:sldId id="337" r:id="rId34"/>
    <p:sldId id="338" r:id="rId35"/>
    <p:sldId id="339" r:id="rId36"/>
    <p:sldId id="340" r:id="rId37"/>
    <p:sldId id="311" r:id="rId38"/>
    <p:sldId id="316" r:id="rId39"/>
    <p:sldId id="317" r:id="rId40"/>
    <p:sldId id="306" r:id="rId41"/>
    <p:sldId id="294" r:id="rId42"/>
    <p:sldId id="312" r:id="rId4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632" autoAdjust="0"/>
  </p:normalViewPr>
  <p:slideViewPr>
    <p:cSldViewPr snapToGrid="0">
      <p:cViewPr varScale="1">
        <p:scale>
          <a:sx n="62" d="100"/>
          <a:sy n="62" d="100"/>
        </p:scale>
        <p:origin x="750" y="66"/>
      </p:cViewPr>
      <p:guideLst>
        <p:guide orient="horz" pos="2160"/>
        <p:guide pos="2880"/>
      </p:guideLst>
    </p:cSldViewPr>
  </p:slideViewPr>
  <p:notesTextViewPr>
    <p:cViewPr>
      <p:scale>
        <a:sx n="1" d="1"/>
        <a:sy n="1" d="1"/>
      </p:scale>
      <p:origin x="0" y="0"/>
    </p:cViewPr>
  </p:notesText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1124744" y="4343400"/>
            <a:ext cx="4608512"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5" name="Shape 5"/>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5838224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0" name="Shape 210"/>
          <p:cNvSpPr txBox="1">
            <a:spLocks noGrp="1"/>
          </p:cNvSpPr>
          <p:nvPr>
            <p:ph type="body" idx="1"/>
          </p:nvPr>
        </p:nvSpPr>
        <p:spPr>
          <a:xfrm>
            <a:off x="1124744" y="4343400"/>
            <a:ext cx="4608512" cy="4114800"/>
          </a:xfrm>
          <a:prstGeom prst="rect">
            <a:avLst/>
          </a:prstGeom>
          <a:noFill/>
          <a:ln>
            <a:noFill/>
          </a:ln>
        </p:spPr>
        <p:txBody>
          <a:bodyPr lIns="91425" tIns="45700" rIns="91425" bIns="45700" anchor="t" anchorCtr="0">
            <a:noAutofit/>
          </a:bodyPr>
          <a:lstStyle/>
          <a:p>
            <a:pPr eaLnBrk="1" hangingPunct="1"/>
            <a:r>
              <a:rPr lang="en-US" altLang="en-US" sz="1200" dirty="0">
                <a:latin typeface="Arial" panose="020B0604020202020204" pitchFamily="34" charset="0"/>
              </a:rPr>
              <a:t>Please enter the Course Title and Event Code.</a:t>
            </a:r>
          </a:p>
          <a:p>
            <a:pPr eaLnBrk="1" hangingPunct="1"/>
            <a:r>
              <a:rPr lang="en-GB" altLang="en-US" sz="1200" dirty="0">
                <a:latin typeface="Arial" panose="020B0604020202020204" pitchFamily="34" charset="0"/>
              </a:rPr>
              <a:t>This can be found in the writing contract. </a:t>
            </a:r>
          </a:p>
        </p:txBody>
      </p:sp>
      <p:sp>
        <p:nvSpPr>
          <p:cNvPr id="211" name="Shape 211"/>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1</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48019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Please show the same script/response and ask delegates to now award a mark for AOs 3 and 4, and to enter this mark in text chat. Response to be made available for this. The generic mark grid for AOs 3 and 4 should remain available throughout the session.</a:t>
            </a:r>
          </a:p>
          <a:p>
            <a:endParaRPr lang="en-GB"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13</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92302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response is more successful with regard to AO4 than AO3. Reference to contexts is very limited and lacks specific detail. This is a ‘mid-level’ response: total mark of 20.</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14</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37160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points are relevant to all questions across the paper. For question 1, however, the tendency was to describe the difficult circumstances faced by characters with little emphasis on how they responded.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15</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92067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dirty="0">
                <a:latin typeface="Arial" panose="020B0604020202020204" pitchFamily="34" charset="0"/>
              </a:rPr>
              <a:t>Please ask delegates to </a:t>
            </a:r>
            <a:r>
              <a:rPr lang="en-GB" altLang="en-US" dirty="0" smtClean="0">
                <a:latin typeface="Arial" panose="020B0604020202020204" pitchFamily="34" charset="0"/>
              </a:rPr>
              <a:t>place this response in two levels, </a:t>
            </a:r>
            <a:r>
              <a:rPr lang="en-GB" altLang="en-US" dirty="0">
                <a:latin typeface="Arial" panose="020B0604020202020204" pitchFamily="34" charset="0"/>
              </a:rPr>
              <a:t>one for AOs 1 and 2 </a:t>
            </a:r>
            <a:r>
              <a:rPr lang="en-GB" altLang="en-US" dirty="0" smtClean="0">
                <a:latin typeface="Arial" panose="020B0604020202020204" pitchFamily="34" charset="0"/>
              </a:rPr>
              <a:t>(levels 1 to 5) </a:t>
            </a:r>
            <a:r>
              <a:rPr lang="en-GB" altLang="en-US" dirty="0">
                <a:latin typeface="Arial" panose="020B0604020202020204" pitchFamily="34" charset="0"/>
              </a:rPr>
              <a:t>and one for AOs 3 and </a:t>
            </a:r>
            <a:r>
              <a:rPr lang="en-GB" altLang="en-US" dirty="0" smtClean="0">
                <a:latin typeface="Arial" panose="020B0604020202020204" pitchFamily="34" charset="0"/>
              </a:rPr>
              <a:t>4,</a:t>
            </a:r>
            <a:r>
              <a:rPr lang="en-GB" altLang="en-US" baseline="0" dirty="0" smtClean="0">
                <a:latin typeface="Arial" panose="020B0604020202020204" pitchFamily="34" charset="0"/>
              </a:rPr>
              <a:t> </a:t>
            </a:r>
            <a:r>
              <a:rPr lang="en-GB" altLang="en-US" dirty="0" smtClean="0">
                <a:latin typeface="Arial" panose="020B0604020202020204" pitchFamily="34" charset="0"/>
              </a:rPr>
              <a:t>and </a:t>
            </a:r>
            <a:r>
              <a:rPr lang="en-GB" altLang="en-US" dirty="0">
                <a:latin typeface="Arial" panose="020B0604020202020204" pitchFamily="34" charset="0"/>
              </a:rPr>
              <a:t>enter them both in text chat.</a:t>
            </a:r>
            <a:endParaRPr lang="en-US" altLang="en-US" dirty="0">
              <a:latin typeface="Arial" panose="020B0604020202020204" pitchFamily="34" charset="0"/>
            </a:endParaRPr>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2429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sz="1200" dirty="0">
                <a:latin typeface="Arial" panose="020B0604020202020204" pitchFamily="34" charset="0"/>
              </a:rPr>
              <a:t>This response appears to be unfinished but still does enough to be awarded marks in Level 5 (18 + 18). The discussion of narrative viewpoints and omniscience versus postmodernism is perceptive.</a:t>
            </a:r>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7072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5396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question, again on the theme of Childhood, is about the presentation of friendship in the texts.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19</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257090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altLang="en-US" dirty="0">
                <a:latin typeface="Arial" panose="020B0604020202020204" pitchFamily="34" charset="0"/>
              </a:rPr>
              <a:t>Delegates to be asked to mark the script and give two marks: one for AOs 1 and 2 and one for AOs 3 and 4.</a:t>
            </a:r>
            <a:endParaRPr lang="en-US" altLang="en-US"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0386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Only the AO4 mark might be considered to be in level 3, but the AO3 mark keeps the second mark in level 2. Marks given were 8 (for AOs 1 and 2) plus 7 (for AOs 3 and 4).</a:t>
            </a:r>
            <a:endParaRPr dirty="0"/>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31865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Shape 370"/>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371" name="Shape 3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1417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This section will be delivered by your host from Inset Online. </a:t>
            </a:r>
          </a:p>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8003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Ask delegates to consider the question. How would they relate it to two of the texts they teach or know well, covering all four AOs?</a:t>
            </a:r>
            <a:endParaRPr dirty="0"/>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892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delegates to place the response in a level for AO1 and 2, and for AO3 and 4, using generic mark scheme grids.</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24</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63917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response was awarded marks of 18 for AOs 1 and 2; 16 for AOs 3 and 4.</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25</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325006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Although the question focuses on characters, more successful candidates were able to explore the larger social, cultural or economic forces at work when characters moved from their own environments to a new one.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26</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486410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ask delegates to decide on the levels they would award for AO1/2 and AO3/4.</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27</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2920174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response was awarded 11 marks for AOs 1 and 2; 8 marks for AOs 3 and 4.</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28</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74980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now on to the theme of Women and Society, questions 11 and 12</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30</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083495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Delegates to read this response and pay particular attention to the way the candidate has referenced context.</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32</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9645683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inform delegates that there is a very successful response to this question (11) included in the principal examiner’s report, accessible on the Pearson/Edexcel website.</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33</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760800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34</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28858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altLang="en-US" sz="1200" dirty="0" err="1">
                <a:latin typeface="Arial" panose="020B0604020202020204" pitchFamily="34" charset="0"/>
              </a:rPr>
              <a:t>Please</a:t>
            </a:r>
            <a:r>
              <a:rPr lang="es-ES" altLang="en-US" sz="1200" dirty="0">
                <a:latin typeface="Arial" panose="020B0604020202020204" pitchFamily="34" charset="0"/>
              </a:rPr>
              <a:t> </a:t>
            </a:r>
            <a:r>
              <a:rPr lang="es-ES" altLang="en-US" sz="1200" dirty="0" err="1">
                <a:latin typeface="Arial" panose="020B0604020202020204" pitchFamily="34" charset="0"/>
              </a:rPr>
              <a:t>insert</a:t>
            </a:r>
            <a:r>
              <a:rPr lang="es-ES" altLang="en-US" sz="1200" dirty="0">
                <a:latin typeface="Arial" panose="020B0604020202020204" pitchFamily="34" charset="0"/>
              </a:rPr>
              <a:t> </a:t>
            </a:r>
            <a:r>
              <a:rPr lang="es-ES" altLang="en-US" sz="1200" dirty="0" err="1">
                <a:latin typeface="Arial" panose="020B0604020202020204" pitchFamily="34" charset="0"/>
              </a:rPr>
              <a:t>the</a:t>
            </a:r>
            <a:r>
              <a:rPr lang="es-ES" altLang="en-US" sz="1200" dirty="0">
                <a:latin typeface="Arial" panose="020B0604020202020204" pitchFamily="34" charset="0"/>
              </a:rPr>
              <a:t> </a:t>
            </a:r>
            <a:r>
              <a:rPr lang="es-ES" altLang="en-US" sz="1200" dirty="0" err="1">
                <a:latin typeface="Arial" panose="020B0604020202020204" pitchFamily="34" charset="0"/>
              </a:rPr>
              <a:t>aims</a:t>
            </a:r>
            <a:r>
              <a:rPr lang="es-ES" altLang="en-US" sz="1200" dirty="0">
                <a:latin typeface="Arial" panose="020B0604020202020204" pitchFamily="34" charset="0"/>
              </a:rPr>
              <a:t> and </a:t>
            </a:r>
            <a:r>
              <a:rPr lang="es-ES" altLang="en-US" sz="1200" dirty="0" err="1">
                <a:latin typeface="Arial" panose="020B0604020202020204" pitchFamily="34" charset="0"/>
              </a:rPr>
              <a:t>objectives</a:t>
            </a:r>
            <a:r>
              <a:rPr lang="es-ES" altLang="en-US" sz="1200" dirty="0">
                <a:latin typeface="Arial" panose="020B0604020202020204" pitchFamily="34" charset="0"/>
              </a:rPr>
              <a:t>/</a:t>
            </a:r>
            <a:r>
              <a:rPr lang="es-ES" altLang="en-US" sz="1200" dirty="0" err="1">
                <a:latin typeface="Arial" panose="020B0604020202020204" pitchFamily="34" charset="0"/>
              </a:rPr>
              <a:t>course</a:t>
            </a:r>
            <a:r>
              <a:rPr lang="es-ES" altLang="en-US" sz="1200" dirty="0">
                <a:latin typeface="Arial" panose="020B0604020202020204" pitchFamily="34" charset="0"/>
              </a:rPr>
              <a:t> </a:t>
            </a:r>
            <a:r>
              <a:rPr lang="es-ES" altLang="en-US" sz="1200" dirty="0" err="1">
                <a:latin typeface="Arial" panose="020B0604020202020204" pitchFamily="34" charset="0"/>
              </a:rPr>
              <a:t>description</a:t>
            </a:r>
            <a:r>
              <a:rPr lang="es-ES" altLang="en-US" sz="1200" dirty="0">
                <a:latin typeface="Arial" panose="020B0604020202020204" pitchFamily="34" charset="0"/>
              </a:rPr>
              <a:t> </a:t>
            </a:r>
            <a:r>
              <a:rPr lang="es-ES" altLang="en-US" sz="1200" dirty="0" err="1">
                <a:latin typeface="Arial" panose="020B0604020202020204" pitchFamily="34" charset="0"/>
              </a:rPr>
              <a:t>from</a:t>
            </a:r>
            <a:r>
              <a:rPr lang="es-ES" altLang="en-US" sz="1200" dirty="0">
                <a:latin typeface="Arial" panose="020B0604020202020204" pitchFamily="34" charset="0"/>
              </a:rPr>
              <a:t> </a:t>
            </a:r>
            <a:r>
              <a:rPr lang="es-ES" altLang="en-US" sz="1200" dirty="0" err="1">
                <a:latin typeface="Arial" panose="020B0604020202020204" pitchFamily="34" charset="0"/>
              </a:rPr>
              <a:t>the</a:t>
            </a:r>
            <a:r>
              <a:rPr lang="es-ES" altLang="en-US" sz="1200" dirty="0">
                <a:latin typeface="Arial" panose="020B0604020202020204" pitchFamily="34" charset="0"/>
              </a:rPr>
              <a:t> </a:t>
            </a:r>
            <a:r>
              <a:rPr lang="es-ES" altLang="en-US" sz="1200" dirty="0" err="1">
                <a:latin typeface="Arial" panose="020B0604020202020204" pitchFamily="34" charset="0"/>
              </a:rPr>
              <a:t>writing</a:t>
            </a:r>
            <a:r>
              <a:rPr lang="es-ES" altLang="en-US" sz="1200" dirty="0">
                <a:latin typeface="Arial" panose="020B0604020202020204" pitchFamily="34" charset="0"/>
              </a:rPr>
              <a:t> </a:t>
            </a:r>
            <a:r>
              <a:rPr lang="es-ES" altLang="en-US" sz="1200" dirty="0" err="1">
                <a:latin typeface="Arial" panose="020B0604020202020204" pitchFamily="34" charset="0"/>
              </a:rPr>
              <a:t>contract</a:t>
            </a:r>
            <a:r>
              <a:rPr lang="es-ES" altLang="en-US" sz="1200" dirty="0">
                <a:latin typeface="Arial" panose="020B0604020202020204" pitchFamily="34" charset="0"/>
              </a:rPr>
              <a:t>.</a:t>
            </a:r>
            <a:r>
              <a:rPr lang="es-ES" altLang="en-US" dirty="0">
                <a:latin typeface="Arial" panose="020B0604020202020204" pitchFamily="34" charset="0"/>
              </a:rPr>
              <a:t> </a:t>
            </a:r>
          </a:p>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6375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final response to read today. Please ask delegates to award levels for both pairs of assessment objectives.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35</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823577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response was awarded 18 marks for AO1/2 and 16 for AO3/4.</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36</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3068009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US" altLang="en-US" sz="1200" dirty="0">
                <a:latin typeface="Arial" panose="020B0604020202020204" pitchFamily="34" charset="0"/>
              </a:rPr>
              <a:t>As previously, ask the delegates to offer their views on the delivery of the qualification and best practice. The above areas may be good starting points for a discussion and may make this part of the session a bit more focused. </a:t>
            </a:r>
          </a:p>
          <a:p>
            <a:pPr eaLnBrk="1" hangingPunct="1"/>
            <a:endParaRPr lang="en-US" altLang="en-US" sz="1200" dirty="0">
              <a:latin typeface="Arial" panose="020B0604020202020204" pitchFamily="34" charset="0"/>
            </a:endParaRPr>
          </a:p>
          <a:p>
            <a:pPr eaLnBrk="1" hangingPunct="1"/>
            <a:r>
              <a:rPr lang="en-US" altLang="en-US" sz="1200" dirty="0">
                <a:latin typeface="Arial" panose="020B0604020202020204" pitchFamily="34" charset="0"/>
              </a:rPr>
              <a:t>Allow them to discuss and share ideas on how to deliver this subject and qualification with each other. </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Please note that this part is dealing with the delivery of the qualification rather than the exam. You will need to make this clear to the delegates when facilitating the discussion. </a:t>
            </a:r>
          </a:p>
          <a:p>
            <a:pPr lvl="0">
              <a:spcBef>
                <a:spcPts val="0"/>
              </a:spcBef>
              <a:buNone/>
            </a:pPr>
            <a:endParaRPr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15945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t>[If you’re the writer for this pack, please include the contact details that appear on the website to contact the subject advisor]</a:t>
            </a:r>
          </a:p>
          <a:p>
            <a:pPr eaLnBrk="1" hangingPunct="1"/>
            <a:endParaRPr lang="es-ES" altLang="en-US" dirty="0">
              <a:latin typeface="Arial" panose="020B0604020202020204" pitchFamily="34" charset="0"/>
            </a:endParaRP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90796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GB" b="1" i="1" dirty="0"/>
              <a:t>[If you’re the writer for this pack, please include information about the Pearson paid-for Published Resources]</a:t>
            </a:r>
            <a:endParaRPr lang="es-ES" altLang="en-US" dirty="0">
              <a:latin typeface="Arial" panose="020B0604020202020204" pitchFamily="34" charset="0"/>
            </a:endParaRP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65689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r>
              <a:rPr lang="en-GB" altLang="en-US" dirty="0">
                <a:latin typeface="Arial" panose="020B0604020202020204" pitchFamily="34" charset="0"/>
              </a:rPr>
              <a:t>We constantly look to improve the delivery of our training and appreciate all delegate feedback. </a:t>
            </a:r>
          </a:p>
          <a:p>
            <a:endParaRPr lang="en-GB" altLang="en-US" dirty="0">
              <a:latin typeface="Arial" panose="020B0604020202020204" pitchFamily="34" charset="0"/>
            </a:endParaRPr>
          </a:p>
          <a:p>
            <a:r>
              <a:rPr lang="en-GB" altLang="en-US" dirty="0">
                <a:latin typeface="Arial" panose="020B0604020202020204" pitchFamily="34" charset="0"/>
              </a:rPr>
              <a:t>Delegates will soon </a:t>
            </a:r>
            <a:r>
              <a:rPr lang="en-GB" altLang="en-US" b="1" dirty="0">
                <a:latin typeface="Arial" panose="020B0604020202020204" pitchFamily="34" charset="0"/>
              </a:rPr>
              <a:t>receive an email directing them to our </a:t>
            </a:r>
            <a:r>
              <a:rPr lang="en-GB" altLang="en-US" b="1" dirty="0">
                <a:solidFill>
                  <a:srgbClr val="364395"/>
                </a:solidFill>
                <a:latin typeface="Arial" panose="020B0604020202020204" pitchFamily="34" charset="0"/>
              </a:rPr>
              <a:t>online feedback form</a:t>
            </a:r>
            <a:r>
              <a:rPr lang="en-GB" altLang="en-US" dirty="0">
                <a:latin typeface="Arial" panose="020B0604020202020204" pitchFamily="34" charset="0"/>
              </a:rPr>
              <a:t>. </a:t>
            </a:r>
          </a:p>
          <a:p>
            <a:endParaRPr lang="en-GB" altLang="en-US" dirty="0">
              <a:latin typeface="Arial" panose="020B0604020202020204" pitchFamily="34" charset="0"/>
            </a:endParaRPr>
          </a:p>
          <a:p>
            <a:r>
              <a:rPr lang="en-GB" altLang="en-US" dirty="0">
                <a:latin typeface="Arial" panose="020B0604020202020204" pitchFamily="34" charset="0"/>
              </a:rPr>
              <a:t>The form takes no more than a couple of minutes to complete. Please ask them to take the time to let us know their thoughts by filling in this short form.</a:t>
            </a:r>
          </a:p>
          <a:p>
            <a:pPr lvl="0">
              <a:spcBef>
                <a:spcPts val="0"/>
              </a:spcBef>
              <a:buNone/>
            </a:pPr>
            <a:endParaRPr dirty="0"/>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328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a:spcBef>
                <a:spcPct val="0"/>
              </a:spcBef>
            </a:pPr>
            <a:r>
              <a:rPr lang="en-US" altLang="en-US" sz="1200" b="1" i="1" dirty="0">
                <a:latin typeface="Arial" panose="020B0604020202020204" pitchFamily="34" charset="0"/>
              </a:rPr>
              <a:t>There is a wide portfolio of training events already scheduled for the academic year 2016/17. </a:t>
            </a:r>
            <a:r>
              <a:rPr lang="en-US" altLang="en-US" sz="1200" i="1" dirty="0">
                <a:latin typeface="Arial" panose="020B0604020202020204" pitchFamily="34" charset="0"/>
              </a:rPr>
              <a:t>These include training events for our General Qualifications as well as Vocational Qualifications. </a:t>
            </a:r>
          </a:p>
          <a:p>
            <a:pPr>
              <a:spcBef>
                <a:spcPct val="0"/>
              </a:spcBef>
            </a:pPr>
            <a:endParaRPr lang="en-US" altLang="en-US" sz="1200" b="1" dirty="0">
              <a:latin typeface="Arial" panose="020B0604020202020204" pitchFamily="34" charset="0"/>
            </a:endParaRPr>
          </a:p>
          <a:p>
            <a:pPr>
              <a:spcBef>
                <a:spcPct val="0"/>
              </a:spcBef>
            </a:pPr>
            <a:r>
              <a:rPr lang="en-US" altLang="en-US" sz="1200" b="1" dirty="0">
                <a:latin typeface="Arial" panose="020B0604020202020204" pitchFamily="34" charset="0"/>
              </a:rPr>
              <a:t>For General Qualifications</a:t>
            </a:r>
            <a:r>
              <a:rPr lang="en-US" altLang="en-US" sz="1200" dirty="0">
                <a:latin typeface="Arial" panose="020B0604020202020204" pitchFamily="34" charset="0"/>
              </a:rPr>
              <a:t>, you can take an advantage of events such as:</a:t>
            </a:r>
          </a:p>
          <a:p>
            <a:pPr>
              <a:spcBef>
                <a:spcPct val="0"/>
              </a:spcBef>
              <a:buFontTx/>
              <a:buChar char="•"/>
            </a:pPr>
            <a:r>
              <a:rPr lang="en-US" altLang="en-US" sz="1200" dirty="0">
                <a:latin typeface="Arial" panose="020B0604020202020204" pitchFamily="34" charset="0"/>
              </a:rPr>
              <a:t>Delivering the qualification</a:t>
            </a:r>
          </a:p>
          <a:p>
            <a:pPr>
              <a:spcBef>
                <a:spcPct val="0"/>
              </a:spcBef>
              <a:buFontTx/>
              <a:buChar char="•"/>
            </a:pPr>
            <a:r>
              <a:rPr lang="en-US" altLang="en-US" sz="1200" dirty="0">
                <a:latin typeface="Arial" panose="020B0604020202020204" pitchFamily="34" charset="0"/>
              </a:rPr>
              <a:t>Getting Ready to Teach</a:t>
            </a:r>
          </a:p>
          <a:p>
            <a:pPr>
              <a:spcBef>
                <a:spcPct val="0"/>
              </a:spcBef>
              <a:buFontTx/>
              <a:buChar char="•"/>
            </a:pPr>
            <a:r>
              <a:rPr lang="en-US" altLang="en-US" sz="1200" dirty="0">
                <a:latin typeface="Arial" panose="020B0604020202020204" pitchFamily="34" charset="0"/>
              </a:rPr>
              <a:t>Guidance on internally assessed units </a:t>
            </a:r>
          </a:p>
          <a:p>
            <a:pPr>
              <a:spcBef>
                <a:spcPct val="0"/>
              </a:spcBef>
              <a:buFontTx/>
              <a:buChar char="•"/>
            </a:pPr>
            <a:r>
              <a:rPr lang="en-US" altLang="en-US" sz="1200" dirty="0">
                <a:latin typeface="Arial" panose="020B0604020202020204" pitchFamily="34" charset="0"/>
              </a:rPr>
              <a:t>Controlled Assessment</a:t>
            </a:r>
          </a:p>
          <a:p>
            <a:pPr>
              <a:spcBef>
                <a:spcPct val="0"/>
              </a:spcBef>
              <a:buFontTx/>
              <a:buChar char="•"/>
            </a:pPr>
            <a:r>
              <a:rPr lang="en-US" altLang="en-US" sz="1200" dirty="0">
                <a:latin typeface="Arial" panose="020B0604020202020204" pitchFamily="34" charset="0"/>
              </a:rPr>
              <a:t>Standardization </a:t>
            </a:r>
          </a:p>
          <a:p>
            <a:pPr>
              <a:spcBef>
                <a:spcPct val="0"/>
              </a:spcBef>
            </a:pPr>
            <a:endParaRPr lang="en-US" altLang="en-US" sz="1200" dirty="0">
              <a:latin typeface="Arial" panose="020B0604020202020204" pitchFamily="34" charset="0"/>
            </a:endParaRPr>
          </a:p>
          <a:p>
            <a:pPr>
              <a:spcBef>
                <a:spcPct val="0"/>
              </a:spcBef>
            </a:pPr>
            <a:r>
              <a:rPr lang="en-US" altLang="en-US" sz="1200" b="1" dirty="0">
                <a:latin typeface="Arial" panose="020B0604020202020204" pitchFamily="34" charset="0"/>
              </a:rPr>
              <a:t>For Vocational Qualifications</a:t>
            </a:r>
            <a:r>
              <a:rPr lang="en-US" altLang="en-US" sz="1200" dirty="0">
                <a:latin typeface="Arial" panose="020B0604020202020204" pitchFamily="34" charset="0"/>
              </a:rPr>
              <a:t>, again depending on your needs you can take the opportunity for training in the following areas:</a:t>
            </a:r>
          </a:p>
          <a:p>
            <a:pPr>
              <a:spcBef>
                <a:spcPct val="0"/>
              </a:spcBef>
              <a:buFontTx/>
              <a:buChar char="•"/>
            </a:pPr>
            <a:r>
              <a:rPr lang="en-US" altLang="en-US" sz="1200" dirty="0">
                <a:latin typeface="Arial" panose="020B0604020202020204" pitchFamily="34" charset="0"/>
              </a:rPr>
              <a:t>New to teaching BTEC’s</a:t>
            </a:r>
          </a:p>
          <a:p>
            <a:pPr>
              <a:spcBef>
                <a:spcPct val="0"/>
              </a:spcBef>
              <a:buFontTx/>
              <a:buChar char="•"/>
            </a:pPr>
            <a:r>
              <a:rPr lang="en-US" altLang="en-US" sz="1200" dirty="0">
                <a:latin typeface="Arial" panose="020B0604020202020204" pitchFamily="34" charset="0"/>
              </a:rPr>
              <a:t>Getting ready to teach NG BTEC </a:t>
            </a:r>
          </a:p>
          <a:p>
            <a:pPr>
              <a:spcBef>
                <a:spcPct val="0"/>
              </a:spcBef>
              <a:buFontTx/>
              <a:buChar char="•"/>
            </a:pPr>
            <a:r>
              <a:rPr lang="en-US" altLang="en-US" sz="1200" dirty="0">
                <a:latin typeface="Arial" panose="020B0604020202020204" pitchFamily="34" charset="0"/>
              </a:rPr>
              <a:t>BTEC Designing Assignments and Assessment</a:t>
            </a:r>
          </a:p>
          <a:p>
            <a:pPr>
              <a:spcBef>
                <a:spcPct val="0"/>
              </a:spcBef>
              <a:buFontTx/>
              <a:buChar char="•"/>
            </a:pPr>
            <a:r>
              <a:rPr lang="en-US" altLang="en-US" sz="1200" dirty="0">
                <a:latin typeface="Arial" panose="020B0604020202020204" pitchFamily="34" charset="0"/>
              </a:rPr>
              <a:t>Effective delivery and assessment for Skills Qualifications</a:t>
            </a:r>
          </a:p>
          <a:p>
            <a:pPr>
              <a:spcBef>
                <a:spcPct val="0"/>
              </a:spcBef>
            </a:pPr>
            <a:endParaRPr lang="en-US" altLang="en-US" sz="1200" dirty="0">
              <a:latin typeface="Arial" panose="020B0604020202020204" pitchFamily="34" charset="0"/>
            </a:endParaRPr>
          </a:p>
          <a:p>
            <a:r>
              <a:rPr lang="en-GB" altLang="en-US" sz="1200" b="1" i="1" dirty="0">
                <a:latin typeface="Arial" panose="020B0604020202020204" pitchFamily="34" charset="0"/>
              </a:rPr>
              <a:t>Our events have been designed for the UK as well as international centres. </a:t>
            </a:r>
            <a:r>
              <a:rPr lang="en-GB" altLang="en-US" sz="1200" i="1" dirty="0">
                <a:latin typeface="Arial" panose="020B0604020202020204" pitchFamily="34" charset="0"/>
              </a:rPr>
              <a:t>Some events that are specifically designed for UK centres and some specifically for international centres. </a:t>
            </a:r>
          </a:p>
          <a:p>
            <a:pPr lvl="0">
              <a:spcBef>
                <a:spcPts val="0"/>
              </a:spcBef>
              <a:buNone/>
            </a:pPr>
            <a:endParaRPr dirty="0"/>
          </a:p>
        </p:txBody>
      </p:sp>
      <p:sp>
        <p:nvSpPr>
          <p:cNvPr id="740" name="Shape 7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18913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Shape 705"/>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706" name="Shape 7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6843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s-ES" altLang="en-US" dirty="0" err="1">
                <a:latin typeface="Arial" panose="020B0604020202020204" pitchFamily="34" charset="0"/>
              </a:rPr>
              <a:t>This</a:t>
            </a:r>
            <a:r>
              <a:rPr lang="es-ES" altLang="en-US" dirty="0">
                <a:latin typeface="Arial" panose="020B0604020202020204" pitchFamily="34" charset="0"/>
              </a:rPr>
              <a:t> </a:t>
            </a:r>
            <a:r>
              <a:rPr lang="es-ES" altLang="en-US" dirty="0" err="1">
                <a:latin typeface="Arial" panose="020B0604020202020204" pitchFamily="34" charset="0"/>
              </a:rPr>
              <a:t>slide</a:t>
            </a:r>
            <a:r>
              <a:rPr lang="es-ES" altLang="en-US" dirty="0">
                <a:latin typeface="Arial" panose="020B0604020202020204" pitchFamily="34" charset="0"/>
              </a:rPr>
              <a:t> </a:t>
            </a:r>
            <a:r>
              <a:rPr lang="es-ES" altLang="en-US" dirty="0" err="1">
                <a:latin typeface="Arial" panose="020B0604020202020204" pitchFamily="34" charset="0"/>
              </a:rPr>
              <a:t>must</a:t>
            </a:r>
            <a:r>
              <a:rPr lang="es-ES" altLang="en-US" dirty="0">
                <a:latin typeface="Arial" panose="020B0604020202020204" pitchFamily="34" charset="0"/>
              </a:rPr>
              <a:t> be </a:t>
            </a:r>
            <a:r>
              <a:rPr lang="es-ES" altLang="en-US" dirty="0" err="1">
                <a:latin typeface="Arial" panose="020B0604020202020204" pitchFamily="34" charset="0"/>
              </a:rPr>
              <a:t>updated</a:t>
            </a:r>
            <a:r>
              <a:rPr lang="es-ES" altLang="en-US" dirty="0">
                <a:latin typeface="Arial" panose="020B0604020202020204" pitchFamily="34" charset="0"/>
              </a:rPr>
              <a:t>. </a:t>
            </a:r>
            <a:r>
              <a:rPr lang="es-ES" altLang="en-US" dirty="0" err="1">
                <a:latin typeface="Arial" panose="020B0604020202020204" pitchFamily="34" charset="0"/>
              </a:rPr>
              <a:t>It</a:t>
            </a:r>
            <a:r>
              <a:rPr lang="es-ES" altLang="en-US" dirty="0">
                <a:latin typeface="Arial" panose="020B0604020202020204" pitchFamily="34" charset="0"/>
              </a:rPr>
              <a:t> </a:t>
            </a:r>
            <a:r>
              <a:rPr lang="es-ES" altLang="en-US" dirty="0" err="1">
                <a:latin typeface="Arial" panose="020B0604020202020204" pitchFamily="34" charset="0"/>
              </a:rPr>
              <a:t>is</a:t>
            </a:r>
            <a:r>
              <a:rPr lang="es-ES" altLang="en-US" dirty="0">
                <a:latin typeface="Arial" panose="020B0604020202020204" pitchFamily="34" charset="0"/>
              </a:rPr>
              <a:t> </a:t>
            </a:r>
            <a:r>
              <a:rPr lang="es-ES" altLang="en-US" dirty="0" err="1">
                <a:latin typeface="Arial" panose="020B0604020202020204" pitchFamily="34" charset="0"/>
              </a:rPr>
              <a:t>important</a:t>
            </a:r>
            <a:r>
              <a:rPr lang="es-ES" altLang="en-US" dirty="0">
                <a:latin typeface="Arial" panose="020B0604020202020204" pitchFamily="34" charset="0"/>
              </a:rPr>
              <a:t> to </a:t>
            </a:r>
            <a:r>
              <a:rPr lang="es-ES" altLang="en-US" dirty="0" err="1">
                <a:latin typeface="Arial" panose="020B0604020202020204" pitchFamily="34" charset="0"/>
              </a:rPr>
              <a:t>let</a:t>
            </a:r>
            <a:r>
              <a:rPr lang="es-ES" altLang="en-US" dirty="0">
                <a:latin typeface="Arial" panose="020B0604020202020204" pitchFamily="34" charset="0"/>
              </a:rPr>
              <a:t>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delegates</a:t>
            </a:r>
            <a:r>
              <a:rPr lang="es-ES" altLang="en-US" dirty="0">
                <a:latin typeface="Arial" panose="020B0604020202020204" pitchFamily="34" charset="0"/>
              </a:rPr>
              <a:t> </a:t>
            </a:r>
            <a:r>
              <a:rPr lang="es-ES" altLang="en-US" dirty="0" err="1">
                <a:latin typeface="Arial" panose="020B0604020202020204" pitchFamily="34" charset="0"/>
              </a:rPr>
              <a:t>know</a:t>
            </a:r>
            <a:r>
              <a:rPr lang="es-ES" altLang="en-US" dirty="0">
                <a:latin typeface="Arial" panose="020B0604020202020204" pitchFamily="34" charset="0"/>
              </a:rPr>
              <a:t> </a:t>
            </a:r>
            <a:r>
              <a:rPr lang="es-ES" altLang="en-US" dirty="0" err="1">
                <a:latin typeface="Arial" panose="020B0604020202020204" pitchFamily="34" charset="0"/>
              </a:rPr>
              <a:t>what’s</a:t>
            </a:r>
            <a:r>
              <a:rPr lang="es-ES" altLang="en-US" dirty="0">
                <a:latin typeface="Arial" panose="020B0604020202020204" pitchFamily="34" charset="0"/>
              </a:rPr>
              <a:t> </a:t>
            </a:r>
            <a:r>
              <a:rPr lang="es-ES" altLang="en-US" dirty="0" err="1">
                <a:latin typeface="Arial" panose="020B0604020202020204" pitchFamily="34" charset="0"/>
              </a:rPr>
              <a:t>coming</a:t>
            </a:r>
            <a:r>
              <a:rPr lang="es-ES" altLang="en-US" dirty="0">
                <a:latin typeface="Arial" panose="020B0604020202020204" pitchFamily="34" charset="0"/>
              </a:rPr>
              <a:t> up </a:t>
            </a:r>
            <a:r>
              <a:rPr lang="es-ES" altLang="en-US" dirty="0" err="1">
                <a:latin typeface="Arial" panose="020B0604020202020204" pitchFamily="34" charset="0"/>
              </a:rPr>
              <a:t>during</a:t>
            </a:r>
            <a:r>
              <a:rPr lang="es-ES" altLang="en-US" dirty="0">
                <a:latin typeface="Arial" panose="020B0604020202020204" pitchFamily="34" charset="0"/>
              </a:rPr>
              <a:t>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session</a:t>
            </a:r>
            <a:r>
              <a:rPr lang="es-ES" altLang="en-US" dirty="0">
                <a:latin typeface="Arial" panose="020B0604020202020204" pitchFamily="34" charset="0"/>
              </a:rPr>
              <a:t>. </a:t>
            </a:r>
            <a:r>
              <a:rPr lang="es-ES" altLang="en-US" dirty="0" err="1">
                <a:latin typeface="Arial" panose="020B0604020202020204" pitchFamily="34" charset="0"/>
              </a:rPr>
              <a:t>Not</a:t>
            </a:r>
            <a:r>
              <a:rPr lang="es-ES" altLang="en-US" dirty="0">
                <a:latin typeface="Arial" panose="020B0604020202020204" pitchFamily="34" charset="0"/>
              </a:rPr>
              <a:t> </a:t>
            </a:r>
            <a:r>
              <a:rPr lang="es-ES" altLang="en-US" dirty="0" err="1">
                <a:latin typeface="Arial" panose="020B0604020202020204" pitchFamily="34" charset="0"/>
              </a:rPr>
              <a:t>only</a:t>
            </a:r>
            <a:r>
              <a:rPr lang="es-ES" altLang="en-US" dirty="0">
                <a:latin typeface="Arial" panose="020B0604020202020204" pitchFamily="34" charset="0"/>
              </a:rPr>
              <a:t> </a:t>
            </a:r>
            <a:r>
              <a:rPr lang="es-ES" altLang="en-US" dirty="0" err="1">
                <a:latin typeface="Arial" panose="020B0604020202020204" pitchFamily="34" charset="0"/>
              </a:rPr>
              <a:t>will</a:t>
            </a:r>
            <a:r>
              <a:rPr lang="es-ES" altLang="en-US" dirty="0">
                <a:latin typeface="Arial" panose="020B0604020202020204" pitchFamily="34" charset="0"/>
              </a:rPr>
              <a:t> </a:t>
            </a:r>
            <a:r>
              <a:rPr lang="es-ES" altLang="en-US" dirty="0" err="1">
                <a:latin typeface="Arial" panose="020B0604020202020204" pitchFamily="34" charset="0"/>
              </a:rPr>
              <a:t>this</a:t>
            </a:r>
            <a:r>
              <a:rPr lang="es-ES" altLang="en-US" dirty="0">
                <a:latin typeface="Arial" panose="020B0604020202020204" pitchFamily="34" charset="0"/>
              </a:rPr>
              <a:t> </a:t>
            </a:r>
            <a:r>
              <a:rPr lang="es-ES" altLang="en-US" dirty="0" err="1">
                <a:latin typeface="Arial" panose="020B0604020202020204" pitchFamily="34" charset="0"/>
              </a:rPr>
              <a:t>ensure</a:t>
            </a:r>
            <a:r>
              <a:rPr lang="es-ES" altLang="en-US" dirty="0">
                <a:latin typeface="Arial" panose="020B0604020202020204" pitchFamily="34" charset="0"/>
              </a:rPr>
              <a:t> </a:t>
            </a:r>
            <a:r>
              <a:rPr lang="es-ES" altLang="en-US" dirty="0" err="1">
                <a:latin typeface="Arial" panose="020B0604020202020204" pitchFamily="34" charset="0"/>
              </a:rPr>
              <a:t>we’re</a:t>
            </a:r>
            <a:r>
              <a:rPr lang="es-ES" altLang="en-US" dirty="0">
                <a:latin typeface="Arial" panose="020B0604020202020204" pitchFamily="34" charset="0"/>
              </a:rPr>
              <a:t> meeting </a:t>
            </a:r>
            <a:r>
              <a:rPr lang="es-ES" altLang="en-US" dirty="0" err="1">
                <a:latin typeface="Arial" panose="020B0604020202020204" pitchFamily="34" charset="0"/>
              </a:rPr>
              <a:t>aims</a:t>
            </a:r>
            <a:r>
              <a:rPr lang="es-ES" altLang="en-US" dirty="0">
                <a:latin typeface="Arial" panose="020B0604020202020204" pitchFamily="34" charset="0"/>
              </a:rPr>
              <a:t> and </a:t>
            </a:r>
            <a:r>
              <a:rPr lang="es-ES" altLang="en-US" dirty="0" err="1">
                <a:latin typeface="Arial" panose="020B0604020202020204" pitchFamily="34" charset="0"/>
              </a:rPr>
              <a:t>objectives</a:t>
            </a:r>
            <a:r>
              <a:rPr lang="es-ES" altLang="en-US" dirty="0">
                <a:latin typeface="Arial" panose="020B0604020202020204" pitchFamily="34" charset="0"/>
              </a:rPr>
              <a:t> </a:t>
            </a:r>
            <a:r>
              <a:rPr lang="es-ES" altLang="en-US" dirty="0" err="1">
                <a:latin typeface="Arial" panose="020B0604020202020204" pitchFamily="34" charset="0"/>
              </a:rPr>
              <a:t>but</a:t>
            </a:r>
            <a:r>
              <a:rPr lang="es-ES" altLang="en-US" dirty="0">
                <a:latin typeface="Arial" panose="020B0604020202020204" pitchFamily="34" charset="0"/>
              </a:rPr>
              <a:t> </a:t>
            </a:r>
            <a:r>
              <a:rPr lang="es-ES" altLang="en-US" dirty="0" err="1">
                <a:latin typeface="Arial" panose="020B0604020202020204" pitchFamily="34" charset="0"/>
              </a:rPr>
              <a:t>we</a:t>
            </a:r>
            <a:r>
              <a:rPr lang="es-ES" altLang="en-US" dirty="0">
                <a:latin typeface="Arial" panose="020B0604020202020204" pitchFamily="34" charset="0"/>
              </a:rPr>
              <a:t> </a:t>
            </a:r>
            <a:r>
              <a:rPr lang="es-ES" altLang="en-US" dirty="0" err="1">
                <a:latin typeface="Arial" panose="020B0604020202020204" pitchFamily="34" charset="0"/>
              </a:rPr>
              <a:t>will</a:t>
            </a:r>
            <a:r>
              <a:rPr lang="es-ES" altLang="en-US" dirty="0">
                <a:latin typeface="Arial" panose="020B0604020202020204" pitchFamily="34" charset="0"/>
              </a:rPr>
              <a:t> </a:t>
            </a:r>
            <a:r>
              <a:rPr lang="es-ES" altLang="en-US" dirty="0" err="1">
                <a:latin typeface="Arial" panose="020B0604020202020204" pitchFamily="34" charset="0"/>
              </a:rPr>
              <a:t>also</a:t>
            </a:r>
            <a:r>
              <a:rPr lang="es-ES" altLang="en-US" dirty="0">
                <a:latin typeface="Arial" panose="020B0604020202020204" pitchFamily="34" charset="0"/>
              </a:rPr>
              <a:t> </a:t>
            </a:r>
            <a:r>
              <a:rPr lang="es-ES" altLang="en-US" dirty="0" err="1">
                <a:latin typeface="Arial" panose="020B0604020202020204" pitchFamily="34" charset="0"/>
              </a:rPr>
              <a:t>ensure</a:t>
            </a:r>
            <a:r>
              <a:rPr lang="es-ES" altLang="en-US" dirty="0">
                <a:latin typeface="Arial" panose="020B0604020202020204" pitchFamily="34" charset="0"/>
              </a:rPr>
              <a:t> </a:t>
            </a:r>
            <a:r>
              <a:rPr lang="es-ES" altLang="en-US" dirty="0" err="1">
                <a:latin typeface="Arial" panose="020B0604020202020204" pitchFamily="34" charset="0"/>
              </a:rPr>
              <a:t>delegates</a:t>
            </a:r>
            <a:r>
              <a:rPr lang="es-ES" altLang="en-US" dirty="0">
                <a:latin typeface="Arial" panose="020B0604020202020204" pitchFamily="34" charset="0"/>
              </a:rPr>
              <a:t> are </a:t>
            </a:r>
            <a:r>
              <a:rPr lang="es-ES" altLang="en-US" dirty="0" err="1">
                <a:latin typeface="Arial" panose="020B0604020202020204" pitchFamily="34" charset="0"/>
              </a:rPr>
              <a:t>not</a:t>
            </a:r>
            <a:r>
              <a:rPr lang="es-ES" altLang="en-US" dirty="0">
                <a:latin typeface="Arial" panose="020B0604020202020204" pitchFamily="34" charset="0"/>
              </a:rPr>
              <a:t> </a:t>
            </a:r>
            <a:r>
              <a:rPr lang="es-ES" altLang="en-US" dirty="0" err="1">
                <a:latin typeface="Arial" panose="020B0604020202020204" pitchFamily="34" charset="0"/>
              </a:rPr>
              <a:t>sending</a:t>
            </a:r>
            <a:r>
              <a:rPr lang="es-ES" altLang="en-US" dirty="0">
                <a:latin typeface="Arial" panose="020B0604020202020204" pitchFamily="34" charset="0"/>
              </a:rPr>
              <a:t> </a:t>
            </a:r>
            <a:r>
              <a:rPr lang="es-ES" altLang="en-US" dirty="0" err="1">
                <a:latin typeface="Arial" panose="020B0604020202020204" pitchFamily="34" charset="0"/>
              </a:rPr>
              <a:t>questions</a:t>
            </a:r>
            <a:r>
              <a:rPr lang="es-ES" altLang="en-US" dirty="0">
                <a:latin typeface="Arial" panose="020B0604020202020204" pitchFamily="34" charset="0"/>
              </a:rPr>
              <a:t> </a:t>
            </a:r>
            <a:r>
              <a:rPr lang="es-ES" altLang="en-US" dirty="0" err="1">
                <a:latin typeface="Arial" panose="020B0604020202020204" pitchFamily="34" charset="0"/>
              </a:rPr>
              <a:t>we</a:t>
            </a:r>
            <a:r>
              <a:rPr lang="es-ES" altLang="en-US" dirty="0">
                <a:latin typeface="Arial" panose="020B0604020202020204" pitchFamily="34" charset="0"/>
              </a:rPr>
              <a:t> </a:t>
            </a:r>
            <a:r>
              <a:rPr lang="es-ES" altLang="en-US" dirty="0" err="1">
                <a:latin typeface="Arial" panose="020B0604020202020204" pitchFamily="34" charset="0"/>
              </a:rPr>
              <a:t>may</a:t>
            </a:r>
            <a:r>
              <a:rPr lang="es-ES" altLang="en-US" dirty="0">
                <a:latin typeface="Arial" panose="020B0604020202020204" pitchFamily="34" charset="0"/>
              </a:rPr>
              <a:t> be </a:t>
            </a:r>
            <a:r>
              <a:rPr lang="es-ES" altLang="en-US" dirty="0" err="1">
                <a:latin typeface="Arial" panose="020B0604020202020204" pitchFamily="34" charset="0"/>
              </a:rPr>
              <a:t>covering</a:t>
            </a:r>
            <a:r>
              <a:rPr lang="es-ES" altLang="en-US" dirty="0">
                <a:latin typeface="Arial" panose="020B0604020202020204" pitchFamily="34" charset="0"/>
              </a:rPr>
              <a:t> </a:t>
            </a:r>
            <a:r>
              <a:rPr lang="es-ES" altLang="en-US" dirty="0" err="1">
                <a:latin typeface="Arial" panose="020B0604020202020204" pitchFamily="34" charset="0"/>
              </a:rPr>
              <a:t>later</a:t>
            </a:r>
            <a:r>
              <a:rPr lang="es-ES" altLang="en-US" dirty="0">
                <a:latin typeface="Arial" panose="020B0604020202020204" pitchFamily="34" charset="0"/>
              </a:rPr>
              <a:t> in </a:t>
            </a:r>
            <a:r>
              <a:rPr lang="es-ES" altLang="en-US" dirty="0" err="1">
                <a:latin typeface="Arial" panose="020B0604020202020204" pitchFamily="34" charset="0"/>
              </a:rPr>
              <a:t>the</a:t>
            </a:r>
            <a:r>
              <a:rPr lang="es-ES" altLang="en-US" dirty="0">
                <a:latin typeface="Arial" panose="020B0604020202020204" pitchFamily="34" charset="0"/>
              </a:rPr>
              <a:t> </a:t>
            </a:r>
            <a:r>
              <a:rPr lang="es-ES" altLang="en-US" dirty="0" err="1">
                <a:latin typeface="Arial" panose="020B0604020202020204" pitchFamily="34" charset="0"/>
              </a:rPr>
              <a:t>session</a:t>
            </a:r>
            <a:r>
              <a:rPr lang="es-ES" altLang="en-US" dirty="0">
                <a:latin typeface="Arial" panose="020B0604020202020204" pitchFamily="34" charset="0"/>
              </a:rPr>
              <a:t>. </a:t>
            </a: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9720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Shape 4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lnSpc>
                <a:spcPct val="80000"/>
              </a:lnSpc>
            </a:pPr>
            <a:r>
              <a:rPr lang="en-GB" altLang="en-US" sz="1200" dirty="0">
                <a:latin typeface="Arial" panose="020B0604020202020204" pitchFamily="34" charset="0"/>
              </a:rPr>
              <a:t>Summarize the Content briefly. What are the Assessment Objectives? Give details of what we are looking for.</a:t>
            </a:r>
          </a:p>
          <a:p>
            <a:pPr eaLnBrk="1" hangingPunct="1">
              <a:lnSpc>
                <a:spcPct val="80000"/>
              </a:lnSpc>
            </a:pPr>
            <a:r>
              <a:rPr lang="en-GB" altLang="en-US" sz="1200" dirty="0">
                <a:latin typeface="Arial" panose="020B0604020202020204" pitchFamily="34" charset="0"/>
              </a:rPr>
              <a:t>What Skills are being tested in this particular Unit? If Skills tested is </a:t>
            </a:r>
            <a:r>
              <a:rPr lang="en-GB" altLang="en-US" sz="1200" dirty="0">
                <a:solidFill>
                  <a:srgbClr val="FF0000"/>
                </a:solidFill>
                <a:latin typeface="Arial" panose="020B0604020202020204" pitchFamily="34" charset="0"/>
              </a:rPr>
              <a:t>not relevant </a:t>
            </a:r>
            <a:r>
              <a:rPr lang="en-GB" altLang="en-US" sz="1200" dirty="0">
                <a:latin typeface="Arial" panose="020B0604020202020204" pitchFamily="34" charset="0"/>
              </a:rPr>
              <a:t>to your subject then please do not worry about this. </a:t>
            </a:r>
          </a:p>
          <a:p>
            <a:pPr eaLnBrk="1" hangingPunct="1">
              <a:lnSpc>
                <a:spcPct val="80000"/>
              </a:lnSpc>
            </a:pPr>
            <a:r>
              <a:rPr lang="en-GB" altLang="en-US" sz="1200" dirty="0">
                <a:latin typeface="Arial" panose="020B0604020202020204" pitchFamily="34" charset="0"/>
              </a:rPr>
              <a:t>We would also like you to cover the structure of assessment – length, marks available etc. Of course this will be different for different subjects.</a:t>
            </a: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Don’t spend a lot of time on this – 5 min.</a:t>
            </a: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It is mandatory to complete the three columns.</a:t>
            </a:r>
            <a:endParaRPr lang="en-US"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endParaRPr lang="en-GB" altLang="en-US" sz="1200" dirty="0">
              <a:latin typeface="Arial" panose="020B0604020202020204" pitchFamily="34" charset="0"/>
            </a:endParaRPr>
          </a:p>
          <a:p>
            <a:pPr eaLnBrk="1" hangingPunct="1">
              <a:lnSpc>
                <a:spcPct val="80000"/>
              </a:lnSpc>
            </a:pPr>
            <a:r>
              <a:rPr lang="en-GB" altLang="en-US" sz="1200" dirty="0">
                <a:latin typeface="Arial" panose="020B0604020202020204" pitchFamily="34" charset="0"/>
              </a:rPr>
              <a:t>Suggestions: If you have a specification as a PDF, can keep the above slide design and when talking about the above areas, simply ask the host to bring it up on the screen (every event has an event host who will be supporting you with the technical aspect).  There are ways how you can display the information without having to copy and paste this into the individual slides and the host will be able to advise you. If this is somewhere on the website – you can also access the website live during the session. Delegates will be able to see where you are taking them. </a:t>
            </a:r>
          </a:p>
          <a:p>
            <a:pPr lvl="0">
              <a:spcBef>
                <a:spcPts val="0"/>
              </a:spcBef>
              <a:buNone/>
            </a:pPr>
            <a:endParaRPr dirty="0"/>
          </a:p>
        </p:txBody>
      </p:sp>
      <p:sp>
        <p:nvSpPr>
          <p:cNvPr id="447" name="Shape 4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7070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dirty="0"/>
              <a:t>You can either insert your ‘Polls to get to know the delegates’ here or include in the pack as a separate document. </a:t>
            </a:r>
          </a:p>
          <a:p>
            <a:pPr lvl="0">
              <a:spcBef>
                <a:spcPts val="0"/>
              </a:spcBef>
              <a:buNone/>
            </a:pPr>
            <a:endParaRPr lang="en-GB" dirty="0"/>
          </a:p>
          <a:p>
            <a:pPr lvl="0">
              <a:spcBef>
                <a:spcPts val="0"/>
              </a:spcBef>
              <a:buNone/>
            </a:pPr>
            <a:r>
              <a:rPr lang="en-GB" dirty="0"/>
              <a:t>It is important that you involve the delegates right from the start of the session. Feedback is a two way communication and even though you are the expert here and understand what has happened in the last examination series, it is important to also understand who the delegates are, what were their issues with the last paper and why have they decided to come to this session. This will give you an idea, what your audience is like and also establish areas you may need to spend a little bit more time on. </a:t>
            </a:r>
          </a:p>
          <a:p>
            <a:pPr lvl="0">
              <a:spcBef>
                <a:spcPts val="0"/>
              </a:spcBef>
              <a:buNone/>
            </a:pPr>
            <a:endParaRPr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0336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generic mark scheme grid for AOs 1 and 2. The grid is divided into five levels. The first bullet in each level refers to AO1 and the second to AO2. Please ask delegates to focus on AO1 to begin with, which focuses on the candidate’s deployment of a response/argument, use of relevant terminology and ability to express ideas. They will be asked to read the question 1 response of one candidate and be asked to award a level for this response for AO1 only. The mark grid should remain available for the rest of the session.</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10</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72609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latin typeface="Arial" panose="020B0604020202020204" pitchFamily="34" charset="0"/>
              </a:rPr>
              <a:t>Ask delegates to read this response. They should focus on AOs1 and 2 of the four AOs being assessed. AO1: ‘</a:t>
            </a:r>
            <a:r>
              <a:rPr lang="en-GB" sz="1200" b="0" i="0" u="none" strike="noStrike" kern="1200" cap="none" dirty="0">
                <a:solidFill>
                  <a:schemeClr val="dk1"/>
                </a:solidFill>
                <a:effectLst/>
                <a:latin typeface="Arial"/>
                <a:ea typeface="Arial"/>
                <a:cs typeface="Arial"/>
                <a:sym typeface="Arial"/>
              </a:rPr>
              <a:t>Articulate informed, personal and creative responses to literary texts, using associated concepts and terminology, and coherent, accurate written expression’. AO2:  ‘Analyse ways in which meanings are shaped in literary texts’. It may take five minutes or so for delegates to read the response. Then ask them to award a level for AOs1 and 2 only in the chat box.</a:t>
            </a:r>
          </a:p>
          <a:p>
            <a:pPr eaLnBrk="1" hangingPunct="1"/>
            <a:endParaRPr lang="en-GB"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eaLnBrk="1" hangingPunct="1"/>
            <a:endParaRPr lang="en-US" altLang="en-US" sz="1200" dirty="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US" altLang="en-US" dirty="0">
                <a:latin typeface="Arial" panose="020B0604020202020204" pitchFamily="34" charset="0"/>
              </a:rPr>
              <a:t>Show this slide when delegates have been able to enter the AO1 and AO2 levels they would award to this response. The response was awarded a mark of 10 for these two AOs.</a:t>
            </a: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12678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Option1">
    <p:bg>
      <p:bgPr>
        <a:solidFill>
          <a:schemeClr val="lt2"/>
        </a:solidFill>
        <a:effectLst/>
      </p:bgPr>
    </p:bg>
    <p:spTree>
      <p:nvGrpSpPr>
        <p:cNvPr id="1" name="Shape 12"/>
        <p:cNvGrpSpPr/>
        <p:nvPr/>
      </p:nvGrpSpPr>
      <p:grpSpPr>
        <a:xfrm>
          <a:off x="0" y="0"/>
          <a:ext cx="0" cy="0"/>
          <a:chOff x="0" y="0"/>
          <a:chExt cx="0" cy="0"/>
        </a:xfrm>
      </p:grpSpPr>
      <p:pic>
        <p:nvPicPr>
          <p:cNvPr id="13" name="Shape 13"/>
          <p:cNvPicPr preferRelativeResize="0"/>
          <p:nvPr/>
        </p:nvPicPr>
        <p:blipFill rotWithShape="1">
          <a:blip r:embed="rId2">
            <a:alphaModFix/>
          </a:blip>
          <a:srcRect/>
          <a:stretch/>
        </p:blipFill>
        <p:spPr>
          <a:xfrm>
            <a:off x="460375" y="409958"/>
            <a:ext cx="1144799" cy="809347"/>
          </a:xfrm>
          <a:prstGeom prst="rect">
            <a:avLst/>
          </a:prstGeom>
          <a:noFill/>
          <a:ln>
            <a:noFill/>
          </a:ln>
        </p:spPr>
      </p:pic>
      <p:sp>
        <p:nvSpPr>
          <p:cNvPr id="14" name="Shape 14"/>
          <p:cNvSpPr txBox="1">
            <a:spLocks noGrp="1"/>
          </p:cNvSpPr>
          <p:nvPr>
            <p:ph type="ctrTitle"/>
          </p:nvPr>
        </p:nvSpPr>
        <p:spPr>
          <a:xfrm>
            <a:off x="447675" y="1680064"/>
            <a:ext cx="3682999" cy="2244235"/>
          </a:xfrm>
          <a:prstGeom prst="rect">
            <a:avLst/>
          </a:prstGeom>
          <a:noFill/>
          <a:ln>
            <a:noFill/>
          </a:ln>
        </p:spPr>
        <p:txBody>
          <a:bodyPr lIns="91425" tIns="91425" rIns="91425" bIns="91425" anchor="t" anchorCtr="0"/>
          <a:lstStyle>
            <a:lvl1pPr marL="0" marR="0" lvl="0" indent="0" algn="l" rtl="0">
              <a:lnSpc>
                <a:spcPct val="116666"/>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 name="Shape 15"/>
          <p:cNvSpPr txBox="1">
            <a:spLocks noGrp="1"/>
          </p:cNvSpPr>
          <p:nvPr>
            <p:ph type="subTitle" idx="1"/>
          </p:nvPr>
        </p:nvSpPr>
        <p:spPr>
          <a:xfrm>
            <a:off x="447675" y="4057650"/>
            <a:ext cx="3397250" cy="1466850"/>
          </a:xfrm>
          <a:prstGeom prst="rect">
            <a:avLst/>
          </a:prstGeom>
          <a:noFill/>
          <a:ln>
            <a:noFill/>
          </a:ln>
        </p:spPr>
        <p:txBody>
          <a:bodyPr lIns="91425" tIns="91425" rIns="91425" bIns="91425" anchor="t" anchorCtr="0"/>
          <a:lstStyle>
            <a:lvl1pPr marL="0" marR="0" lvl="0" indent="0" algn="l" rtl="0">
              <a:lnSpc>
                <a:spcPct val="133333"/>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457200" marR="0" lvl="1" indent="0" algn="ctr" rtl="0">
              <a:lnSpc>
                <a:spcPct val="118750"/>
              </a:lnSpc>
              <a:spcBef>
                <a:spcPts val="0"/>
              </a:spcBef>
              <a:spcAft>
                <a:spcPts val="0"/>
              </a:spcAft>
              <a:buClr>
                <a:schemeClr val="lt2"/>
              </a:buClr>
              <a:buFont typeface="Arial"/>
              <a:buNone/>
              <a:defRPr sz="1600" b="0" i="0" u="none" strike="noStrike" cap="none">
                <a:solidFill>
                  <a:srgbClr val="888888"/>
                </a:solidFill>
                <a:latin typeface="Arial"/>
                <a:ea typeface="Arial"/>
                <a:cs typeface="Arial"/>
                <a:sym typeface="Arial"/>
              </a:defRPr>
            </a:lvl2pPr>
            <a:lvl3pPr marL="914400" marR="0" lvl="2" indent="0" algn="ctr" rtl="0">
              <a:lnSpc>
                <a:spcPct val="118750"/>
              </a:lnSpc>
              <a:spcBef>
                <a:spcPts val="0"/>
              </a:spcBef>
              <a:spcAft>
                <a:spcPts val="0"/>
              </a:spcAft>
              <a:buClr>
                <a:schemeClr val="accent4"/>
              </a:buClr>
              <a:buFont typeface="Arial"/>
              <a:buNone/>
              <a:defRPr sz="1600" b="0" i="0" u="none" strike="noStrike" cap="none">
                <a:solidFill>
                  <a:srgbClr val="888888"/>
                </a:solidFill>
                <a:latin typeface="Arial"/>
                <a:ea typeface="Arial"/>
                <a:cs typeface="Arial"/>
                <a:sym typeface="Arial"/>
              </a:defRPr>
            </a:lvl3pPr>
            <a:lvl4pPr marL="1371600" marR="0" lvl="3" indent="0" algn="ctr" rtl="0">
              <a:lnSpc>
                <a:spcPct val="125000"/>
              </a:lnSpc>
              <a:spcBef>
                <a:spcPts val="0"/>
              </a:spcBef>
              <a:spcAft>
                <a:spcPts val="850"/>
              </a:spcAft>
              <a:buClr>
                <a:schemeClr val="dk1"/>
              </a:buClr>
              <a:buFont typeface="Arial"/>
              <a:buNone/>
              <a:defRPr sz="1200" b="0" i="0" u="none" strike="noStrike" cap="none">
                <a:solidFill>
                  <a:srgbClr val="888888"/>
                </a:solidFill>
                <a:latin typeface="Arial"/>
                <a:ea typeface="Arial"/>
                <a:cs typeface="Arial"/>
                <a:sym typeface="Arial"/>
              </a:defRPr>
            </a:lvl4pPr>
            <a:lvl5pPr marL="1828800" marR="0" lvl="4" indent="0" algn="ctr" rtl="0">
              <a:spcBef>
                <a:spcPts val="360"/>
              </a:spcBef>
              <a:buClr>
                <a:srgbClr val="888888"/>
              </a:buClr>
              <a:buFont typeface="Arial"/>
              <a:buNone/>
              <a:defRPr sz="1800" b="0" i="0" u="none" strike="noStrike" cap="none">
                <a:solidFill>
                  <a:srgbClr val="888888"/>
                </a:solidFill>
                <a:latin typeface="Arial"/>
                <a:ea typeface="Arial"/>
                <a:cs typeface="Arial"/>
                <a:sym typeface="Arial"/>
              </a:defRPr>
            </a:lvl5pPr>
            <a:lvl6pPr marL="2286000" marR="0" lvl="5"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6pPr>
            <a:lvl7pPr marL="2743200" marR="0" lvl="6"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7pPr>
            <a:lvl8pPr marL="3200400" marR="0" lvl="7"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8pPr>
            <a:lvl9pPr marL="3657600" marR="0" lvl="8"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9pPr>
          </a:lstStyle>
          <a:p>
            <a:endParaRPr/>
          </a:p>
        </p:txBody>
      </p:sp>
      <p:sp>
        <p:nvSpPr>
          <p:cNvPr id="16" name="Shape 16"/>
          <p:cNvSpPr txBox="1">
            <a:spLocks noGrp="1"/>
          </p:cNvSpPr>
          <p:nvPr>
            <p:ph type="body" idx="2"/>
          </p:nvPr>
        </p:nvSpPr>
        <p:spPr>
          <a:xfrm>
            <a:off x="447675" y="6265862"/>
            <a:ext cx="3962399" cy="285750"/>
          </a:xfrm>
          <a:prstGeom prst="rect">
            <a:avLst/>
          </a:prstGeom>
          <a:noFill/>
          <a:ln>
            <a:noFill/>
          </a:ln>
        </p:spPr>
        <p:txBody>
          <a:bodyPr lIns="91425" tIns="91425" rIns="91425" bIns="91425" anchor="t" anchorCtr="0"/>
          <a:lstStyle>
            <a:lvl1pPr marL="0" marR="0" lvl="0" indent="0" algn="l" rtl="0">
              <a:lnSpc>
                <a:spcPct val="122222"/>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 name="Shape 17"/>
          <p:cNvSpPr>
            <a:spLocks noGrp="1"/>
          </p:cNvSpPr>
          <p:nvPr>
            <p:ph type="pic" idx="3"/>
          </p:nvPr>
        </p:nvSpPr>
        <p:spPr>
          <a:xfrm>
            <a:off x="4581523" y="0"/>
            <a:ext cx="4562475"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More to Learn">
    <p:bg>
      <p:bgPr>
        <a:solidFill>
          <a:schemeClr val="lt2"/>
        </a:solidFill>
        <a:effectLst/>
      </p:bgPr>
    </p:bg>
    <p:spTree>
      <p:nvGrpSpPr>
        <p:cNvPr id="1" name="Shape 198"/>
        <p:cNvGrpSpPr/>
        <p:nvPr/>
      </p:nvGrpSpPr>
      <p:grpSpPr>
        <a:xfrm>
          <a:off x="0" y="0"/>
          <a:ext cx="0" cy="0"/>
          <a:chOff x="0" y="0"/>
          <a:chExt cx="0" cy="0"/>
        </a:xfrm>
      </p:grpSpPr>
      <p:pic>
        <p:nvPicPr>
          <p:cNvPr id="199" name="Shape 199"/>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200" name="Shape 200"/>
          <p:cNvSpPr txBox="1">
            <a:spLocks noGrp="1"/>
          </p:cNvSpPr>
          <p:nvPr>
            <p:ph type="ctrTitle"/>
          </p:nvPr>
        </p:nvSpPr>
        <p:spPr>
          <a:xfrm>
            <a:off x="2333624" y="2728866"/>
            <a:ext cx="4656674" cy="985884"/>
          </a:xfrm>
          <a:prstGeom prst="rect">
            <a:avLst/>
          </a:prstGeom>
          <a:noFill/>
          <a:ln>
            <a:noFill/>
          </a:ln>
        </p:spPr>
        <p:txBody>
          <a:bodyPr lIns="91425" tIns="91425" rIns="91425" bIns="91425" anchor="b" anchorCtr="0"/>
          <a:lstStyle>
            <a:lvl1pPr marL="0" marR="0" lvl="0" indent="0" algn="ctr"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1" name="Shape 201"/>
          <p:cNvSpPr txBox="1">
            <a:spLocks noGrp="1"/>
          </p:cNvSpPr>
          <p:nvPr>
            <p:ph type="body" idx="1"/>
          </p:nvPr>
        </p:nvSpPr>
        <p:spPr>
          <a:xfrm>
            <a:off x="2343150" y="3829050"/>
            <a:ext cx="4743450" cy="638174"/>
          </a:xfrm>
          <a:prstGeom prst="rect">
            <a:avLst/>
          </a:prstGeom>
          <a:noFill/>
          <a:ln>
            <a:noFill/>
          </a:ln>
        </p:spPr>
        <p:txBody>
          <a:bodyPr lIns="91425" tIns="91425" rIns="91425" bIns="91425" anchor="t" anchorCtr="0"/>
          <a:lstStyle>
            <a:lvl1pPr marL="0" marR="0" lvl="0" indent="0" algn="ctr" rtl="0">
              <a:lnSpc>
                <a:spcPct val="131250"/>
              </a:lnSpc>
              <a:spcBef>
                <a:spcPts val="0"/>
              </a:spcBef>
              <a:spcAft>
                <a:spcPts val="0"/>
              </a:spcAft>
              <a:buClr>
                <a:schemeClr val="lt2"/>
              </a:buClr>
              <a:buFont typeface="Arial"/>
              <a:buNone/>
              <a:defRPr sz="1600" b="0" i="0" u="none" strike="noStrike" cap="none">
                <a:solidFill>
                  <a:schemeClr val="lt2"/>
                </a:solidFill>
                <a:latin typeface="Arial"/>
                <a:ea typeface="Arial"/>
                <a:cs typeface="Arial"/>
                <a:sym typeface="Arial"/>
              </a:defRPr>
            </a:lvl1pPr>
            <a:lvl2pPr marL="0" marR="0" lvl="1" indent="0" algn="ctr" rtl="0">
              <a:lnSpc>
                <a:spcPct val="131250"/>
              </a:lnSpc>
              <a:spcBef>
                <a:spcPts val="0"/>
              </a:spcBef>
              <a:spcAft>
                <a:spcPts val="0"/>
              </a:spcAft>
              <a:buClr>
                <a:schemeClr val="lt2"/>
              </a:buClr>
              <a:buFont typeface="Arial"/>
              <a:buNone/>
              <a:defRPr sz="1600" b="1" i="0" u="none" strike="noStrike" cap="none">
                <a:solidFill>
                  <a:schemeClr val="lt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Final Slide Option1">
    <p:bg>
      <p:bgPr>
        <a:solidFill>
          <a:schemeClr val="lt2"/>
        </a:solidFill>
        <a:effectLst/>
      </p:bgPr>
    </p:bg>
    <p:spTree>
      <p:nvGrpSpPr>
        <p:cNvPr id="1" name="Shape 187"/>
        <p:cNvGrpSpPr/>
        <p:nvPr/>
      </p:nvGrpSpPr>
      <p:grpSpPr>
        <a:xfrm>
          <a:off x="0" y="0"/>
          <a:ext cx="0" cy="0"/>
          <a:chOff x="0" y="0"/>
          <a:chExt cx="0" cy="0"/>
        </a:xfrm>
      </p:grpSpPr>
      <p:pic>
        <p:nvPicPr>
          <p:cNvPr id="188" name="Shape 188"/>
          <p:cNvPicPr preferRelativeResize="0"/>
          <p:nvPr/>
        </p:nvPicPr>
        <p:blipFill rotWithShape="1">
          <a:blip r:embed="rId2">
            <a:alphaModFix/>
          </a:blip>
          <a:srcRect/>
          <a:stretch/>
        </p:blipFill>
        <p:spPr>
          <a:xfrm>
            <a:off x="2900930" y="3558921"/>
            <a:ext cx="3380238" cy="216407"/>
          </a:xfrm>
          <a:prstGeom prst="rect">
            <a:avLst/>
          </a:prstGeom>
          <a:noFill/>
          <a:ln>
            <a:noFill/>
          </a:ln>
        </p:spPr>
      </p:pic>
    </p:spTree>
    <p:extLst>
      <p:ext uri="{BB962C8B-B14F-4D97-AF65-F5344CB8AC3E}">
        <p14:creationId xmlns:p14="http://schemas.microsoft.com/office/powerpoint/2010/main" val="1443727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able of Contents">
    <p:bg>
      <p:bgPr>
        <a:solidFill>
          <a:srgbClr val="FFFFFF"/>
        </a:solidFill>
        <a:effectLst/>
      </p:bgPr>
    </p:bg>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485823" y="1332225"/>
            <a:ext cx="4334326" cy="393450"/>
          </a:xfrm>
          <a:prstGeom prst="rect">
            <a:avLst/>
          </a:prstGeom>
          <a:noFill/>
          <a:ln>
            <a:noFill/>
          </a:ln>
        </p:spPr>
        <p:txBody>
          <a:bodyPr lIns="91425" tIns="91425" rIns="91425" bIns="91425" anchor="b" anchorCtr="0"/>
          <a:lstStyle>
            <a:lvl1pPr marL="0" marR="0" lvl="0" indent="0" algn="l" rtl="0">
              <a:lnSpc>
                <a:spcPct val="107692"/>
              </a:lnSpc>
              <a:spcBef>
                <a:spcPts val="0"/>
              </a:spcBef>
              <a:buClr>
                <a:schemeClr val="dk2"/>
              </a:buClr>
              <a:buFont typeface="Times New Roman"/>
              <a:buNone/>
              <a:defRPr sz="26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08500" y="2000250"/>
            <a:ext cx="4102100" cy="3113088"/>
          </a:xfrm>
          <a:prstGeom prst="rect">
            <a:avLst/>
          </a:prstGeom>
          <a:noFill/>
          <a:ln>
            <a:noFill/>
          </a:ln>
        </p:spPr>
        <p:txBody>
          <a:bodyPr lIns="91425" tIns="91425" rIns="91425" bIns="91425" anchor="t" anchorCtr="0"/>
          <a:lstStyle>
            <a:lvl1pPr marL="428625" marR="0" lvl="0" indent="-428625" algn="l" rtl="0">
              <a:lnSpc>
                <a:spcPct val="112500"/>
              </a:lnSpc>
              <a:spcBef>
                <a:spcPts val="0"/>
              </a:spcBef>
              <a:spcAft>
                <a:spcPts val="600"/>
              </a:spcAft>
              <a:buClr>
                <a:schemeClr val="lt2"/>
              </a:buClr>
              <a:buFont typeface="Arial"/>
              <a:buNone/>
              <a:defRPr sz="1600" b="0" i="0" u="none" strike="noStrike" cap="none">
                <a:solidFill>
                  <a:schemeClr val="lt2"/>
                </a:solidFill>
                <a:latin typeface="Arial"/>
                <a:ea typeface="Arial"/>
                <a:cs typeface="Arial"/>
                <a:sym typeface="Arial"/>
              </a:defRPr>
            </a:lvl1pPr>
            <a:lvl2pPr marL="180975" marR="0" lvl="1" indent="-79375" algn="l" rtl="0">
              <a:lnSpc>
                <a:spcPct val="112500"/>
              </a:lnSpc>
              <a:spcBef>
                <a:spcPts val="0"/>
              </a:spcBef>
              <a:spcAft>
                <a:spcPts val="0"/>
              </a:spcAft>
              <a:buClr>
                <a:schemeClr val="lt2"/>
              </a:buClr>
              <a:buSzPct val="100000"/>
              <a:buFont typeface="Arial"/>
              <a:buChar char="•"/>
              <a:defRPr sz="1600" b="0" i="0" u="none" strike="noStrike" cap="none">
                <a:solidFill>
                  <a:schemeClr val="dk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3" name="Shape 33"/>
          <p:cNvSpPr>
            <a:spLocks noGrp="1"/>
          </p:cNvSpPr>
          <p:nvPr>
            <p:ph type="pic" idx="2"/>
          </p:nvPr>
        </p:nvSpPr>
        <p:spPr>
          <a:xfrm>
            <a:off x="0" y="0"/>
            <a:ext cx="3876673"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34" name="Shape 34"/>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35" name="Shape 3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Divider Option 1">
    <p:bg>
      <p:bgPr>
        <a:blipFill rotWithShape="1">
          <a:blip r:embed="rId2">
            <a:alphaModFix/>
          </a:blip>
          <a:stretch>
            <a:fillRect l="-39999" r="-39999"/>
          </a:stretch>
        </a:blipFill>
        <a:effectLst/>
      </p:bgPr>
    </p:bg>
    <p:spTree>
      <p:nvGrpSpPr>
        <p:cNvPr id="1" name="Shape 41"/>
        <p:cNvGrpSpPr/>
        <p:nvPr/>
      </p:nvGrpSpPr>
      <p:grpSpPr>
        <a:xfrm>
          <a:off x="0" y="0"/>
          <a:ext cx="0" cy="0"/>
          <a:chOff x="0" y="0"/>
          <a:chExt cx="0" cy="0"/>
        </a:xfrm>
      </p:grpSpPr>
      <p:sp>
        <p:nvSpPr>
          <p:cNvPr id="42" name="Shape 42"/>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3" name="Shape 43"/>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Divider Option 3">
    <p:bg>
      <p:bgPr>
        <a:blipFill rotWithShape="1">
          <a:blip r:embed="rId2">
            <a:alphaModFix/>
          </a:blip>
          <a:stretch>
            <a:fillRect l="-67995" r="-67992"/>
          </a:stretch>
        </a:blipFill>
        <a:effectLst/>
      </p:bgPr>
    </p:bg>
    <p:spTree>
      <p:nvGrpSpPr>
        <p:cNvPr id="1" name="Shape 47"/>
        <p:cNvGrpSpPr/>
        <p:nvPr/>
      </p:nvGrpSpPr>
      <p:grpSpPr>
        <a:xfrm>
          <a:off x="0" y="0"/>
          <a:ext cx="0" cy="0"/>
          <a:chOff x="0" y="0"/>
          <a:chExt cx="0" cy="0"/>
        </a:xfrm>
      </p:grpSpPr>
      <p:sp>
        <p:nvSpPr>
          <p:cNvPr id="48" name="Shape 48"/>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9" name="Shape 49"/>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tatement and Image Option6">
    <p:bg>
      <p:bgPr>
        <a:solidFill>
          <a:srgbClr val="FFFFFF"/>
        </a:solidFill>
        <a:effectLst/>
      </p:bgPr>
    </p:bg>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539997" y="418050"/>
            <a:ext cx="6241800" cy="8487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9" name="Shape 89"/>
          <p:cNvSpPr txBox="1">
            <a:spLocks noGrp="1"/>
          </p:cNvSpPr>
          <p:nvPr>
            <p:ph type="body" idx="1"/>
          </p:nvPr>
        </p:nvSpPr>
        <p:spPr>
          <a:xfrm>
            <a:off x="539999" y="1400174"/>
            <a:ext cx="5052763" cy="31242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rgbClr val="000000"/>
                </a:solidFill>
                <a:latin typeface="Arial"/>
                <a:ea typeface="Arial"/>
                <a:cs typeface="Arial"/>
                <a:sym typeface="Arial"/>
              </a:defRPr>
            </a:lvl1pPr>
            <a:lvl2pPr marL="0" marR="0" lvl="1" indent="0" algn="l" rtl="0">
              <a:lnSpc>
                <a:spcPct val="133333"/>
              </a:lnSpc>
              <a:spcBef>
                <a:spcPts val="1701"/>
              </a:spcBef>
              <a:spcAft>
                <a:spcPts val="0"/>
              </a:spcAft>
              <a:buClr>
                <a:schemeClr val="lt2"/>
              </a:buClr>
              <a:buFont typeface="Arial"/>
              <a:buNone/>
              <a:defRPr sz="1200" b="0" i="1" u="none" strike="noStrike" cap="none">
                <a:solidFill>
                  <a:srgbClr val="000000"/>
                </a:solidFill>
                <a:latin typeface="Arial"/>
                <a:ea typeface="Arial"/>
                <a:cs typeface="Arial"/>
                <a:sym typeface="Arial"/>
              </a:defRPr>
            </a:lvl2pPr>
            <a:lvl3pPr marL="658800" marR="0" lvl="2" indent="-163500"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0" name="Shape 90"/>
          <p:cNvSpPr>
            <a:spLocks noGrp="1"/>
          </p:cNvSpPr>
          <p:nvPr>
            <p:ph type="pic" idx="2"/>
          </p:nvPr>
        </p:nvSpPr>
        <p:spPr>
          <a:xfrm>
            <a:off x="6048375" y="1447799"/>
            <a:ext cx="2562225" cy="4524374"/>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1" name="Shape 91"/>
          <p:cNvCxnSpPr/>
          <p:nvPr/>
        </p:nvCxnSpPr>
        <p:spPr>
          <a:xfrm>
            <a:off x="533400" y="6124575"/>
            <a:ext cx="8086724" cy="0"/>
          </a:xfrm>
          <a:prstGeom prst="straightConnector1">
            <a:avLst/>
          </a:prstGeom>
          <a:noFill/>
          <a:ln w="9525" cap="flat" cmpd="sng">
            <a:solidFill>
              <a:schemeClr val="lt2"/>
            </a:solidFill>
            <a:prstDash val="solid"/>
            <a:round/>
            <a:headEnd type="none" w="med" len="med"/>
            <a:tailEnd type="none" w="med" len="med"/>
          </a:ln>
        </p:spPr>
      </p:cxnSp>
      <p:sp>
        <p:nvSpPr>
          <p:cNvPr id="92" name="Shape 92"/>
          <p:cNvSpPr txBox="1">
            <a:spLocks noGrp="1"/>
          </p:cNvSpPr>
          <p:nvPr>
            <p:ph type="body" idx="3"/>
          </p:nvPr>
        </p:nvSpPr>
        <p:spPr>
          <a:xfrm>
            <a:off x="5267325" y="6172200"/>
            <a:ext cx="3343274" cy="257175"/>
          </a:xfrm>
          <a:prstGeom prst="rect">
            <a:avLst/>
          </a:prstGeom>
          <a:noFill/>
          <a:ln>
            <a:noFill/>
          </a:ln>
        </p:spPr>
        <p:txBody>
          <a:bodyPr lIns="91425" tIns="91425" rIns="91425" bIns="91425" anchor="t" anchorCtr="0"/>
          <a:lstStyle>
            <a:lvl1pPr marL="0" marR="0" lvl="0" indent="0" algn="r" rtl="0">
              <a:lnSpc>
                <a:spcPct val="150000"/>
              </a:lnSpc>
              <a:spcBef>
                <a:spcPts val="0"/>
              </a:spcBef>
              <a:spcAft>
                <a:spcPts val="0"/>
              </a:spcAft>
              <a:buClr>
                <a:schemeClr val="lt2"/>
              </a:buClr>
              <a:buFont typeface="Arial"/>
              <a:buNone/>
              <a:defRPr sz="600" b="0" i="0" u="none" strike="noStrike" cap="none">
                <a:solidFill>
                  <a:schemeClr val="lt2"/>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3" name="Shape 93"/>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94" name="Shape 94"/>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pic>
        <p:nvPicPr>
          <p:cNvPr id="95" name="Shape 95"/>
          <p:cNvPicPr preferRelativeResize="0"/>
          <p:nvPr/>
        </p:nvPicPr>
        <p:blipFill rotWithShape="1">
          <a:blip r:embed="rId2">
            <a:alphaModFix/>
          </a:blip>
          <a:srcRect/>
          <a:stretch/>
        </p:blipFill>
        <p:spPr>
          <a:xfrm>
            <a:off x="500410" y="6376789"/>
            <a:ext cx="917999" cy="27991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tatement Option 1">
    <p:bg>
      <p:bgPr>
        <a:solidFill>
          <a:schemeClr val="lt2"/>
        </a:solidFill>
        <a:effectLst/>
      </p:bgPr>
    </p:bg>
    <p:spTree>
      <p:nvGrpSpPr>
        <p:cNvPr id="1" name="Shape 96"/>
        <p:cNvGrpSpPr/>
        <p:nvPr/>
      </p:nvGrpSpPr>
      <p:grpSpPr>
        <a:xfrm>
          <a:off x="0" y="0"/>
          <a:ext cx="0" cy="0"/>
          <a:chOff x="0" y="0"/>
          <a:chExt cx="0" cy="0"/>
        </a:xfrm>
      </p:grpSpPr>
      <p:pic>
        <p:nvPicPr>
          <p:cNvPr id="97" name="Shape 97"/>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98" name="Shape 98"/>
          <p:cNvSpPr txBox="1">
            <a:spLocks noGrp="1"/>
          </p:cNvSpPr>
          <p:nvPr>
            <p:ph type="ctrTitle"/>
          </p:nvPr>
        </p:nvSpPr>
        <p:spPr>
          <a:xfrm>
            <a:off x="1522575" y="2759844"/>
            <a:ext cx="6296399" cy="1338309"/>
          </a:xfrm>
          <a:prstGeom prst="rect">
            <a:avLst/>
          </a:prstGeom>
          <a:noFill/>
          <a:ln>
            <a:noFill/>
          </a:ln>
        </p:spPr>
        <p:txBody>
          <a:bodyPr lIns="91425" tIns="91425" rIns="91425" bIns="91425" anchor="ctr" anchorCtr="0"/>
          <a:lstStyle>
            <a:lvl1pPr marL="0" marR="0" lvl="0" indent="0" algn="ctr" rtl="0">
              <a:lnSpc>
                <a:spcPct val="117647"/>
              </a:lnSpc>
              <a:spcBef>
                <a:spcPts val="0"/>
              </a:spcBef>
              <a:buClr>
                <a:schemeClr val="lt2"/>
              </a:buClr>
              <a:buFont typeface="Times New Roman"/>
              <a:buNone/>
              <a:defRPr sz="3400" b="1" i="0" u="none" strike="noStrike" cap="none">
                <a:solidFill>
                  <a:schemeClr val="lt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pic>
        <p:nvPicPr>
          <p:cNvPr id="99" name="Shape 99"/>
          <p:cNvPicPr preferRelativeResize="0"/>
          <p:nvPr/>
        </p:nvPicPr>
        <p:blipFill rotWithShape="1">
          <a:blip r:embed="rId3">
            <a:alphaModFix/>
          </a:blip>
          <a:srcRect/>
          <a:stretch/>
        </p:blipFill>
        <p:spPr>
          <a:xfrm>
            <a:off x="500400" y="6375598"/>
            <a:ext cx="928499" cy="28079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and Content">
    <p:bg>
      <p:bgPr>
        <a:solidFill>
          <a:srgbClr val="FFFFFF"/>
        </a:solidFill>
        <a:effectLst/>
      </p:bgPr>
    </p:bg>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541337" y="417599"/>
            <a:ext cx="5081586" cy="10968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7" name="Shape 137"/>
          <p:cNvSpPr txBox="1">
            <a:spLocks noGrp="1"/>
          </p:cNvSpPr>
          <p:nvPr>
            <p:ph type="body" idx="1"/>
          </p:nvPr>
        </p:nvSpPr>
        <p:spPr>
          <a:xfrm>
            <a:off x="542925" y="1704975"/>
            <a:ext cx="6059487" cy="3171825"/>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38" name="Shape 138"/>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Numbered">
    <p:bg>
      <p:bgPr>
        <a:solidFill>
          <a:srgbClr val="FFFFFF"/>
        </a:solidFill>
        <a:effectLst/>
      </p:bgPr>
    </p:bg>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541337" y="417599"/>
            <a:ext cx="5081586" cy="111592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1" name="Shape 141"/>
          <p:cNvSpPr txBox="1">
            <a:spLocks noGrp="1"/>
          </p:cNvSpPr>
          <p:nvPr>
            <p:ph type="body" idx="1"/>
          </p:nvPr>
        </p:nvSpPr>
        <p:spPr>
          <a:xfrm>
            <a:off x="542925" y="1809750"/>
            <a:ext cx="6496049" cy="3781425"/>
          </a:xfrm>
          <a:prstGeom prst="rect">
            <a:avLst/>
          </a:prstGeom>
          <a:noFill/>
          <a:ln>
            <a:noFill/>
          </a:ln>
        </p:spPr>
        <p:txBody>
          <a:bodyPr lIns="91425" tIns="91425" rIns="91425" bIns="91425" anchor="t" anchorCtr="0"/>
          <a:lstStyle>
            <a:lvl1pPr marL="238125" marR="0" lvl="0" indent="-136525" algn="l" rtl="0">
              <a:lnSpc>
                <a:spcPct val="118750"/>
              </a:lnSpc>
              <a:spcBef>
                <a:spcPts val="1134"/>
              </a:spcBef>
              <a:spcAft>
                <a:spcPts val="0"/>
              </a:spcAft>
              <a:buClr>
                <a:schemeClr val="dk2"/>
              </a:buClr>
              <a:buSzPct val="100000"/>
              <a:buFont typeface="Times New Roman"/>
              <a:buAutoNum type="arabicPeriod"/>
              <a:defRPr sz="1600" b="1" i="0" u="none" strike="noStrike" cap="none">
                <a:solidFill>
                  <a:schemeClr val="dk2"/>
                </a:solidFill>
                <a:latin typeface="Arial"/>
                <a:ea typeface="Arial"/>
                <a:cs typeface="Arial"/>
                <a:sym typeface="Arial"/>
              </a:defRPr>
            </a:lvl1pPr>
            <a:lvl2pPr marL="428625" marR="0" lvl="1" indent="-8572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628650" marR="0" lvl="2" indent="-107950"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ample Boxed Text x3">
    <p:bg>
      <p:bgPr>
        <a:solidFill>
          <a:srgbClr val="FFFFFF"/>
        </a:solidFill>
        <a:effectLst/>
      </p:bgPr>
    </p:bg>
    <p:spTree>
      <p:nvGrpSpPr>
        <p:cNvPr id="1" name="Shape 160"/>
        <p:cNvGrpSpPr/>
        <p:nvPr/>
      </p:nvGrpSpPr>
      <p:grpSpPr>
        <a:xfrm>
          <a:off x="0" y="0"/>
          <a:ext cx="0" cy="0"/>
          <a:chOff x="0" y="0"/>
          <a:chExt cx="0" cy="0"/>
        </a:xfrm>
      </p:grpSpPr>
      <p:sp>
        <p:nvSpPr>
          <p:cNvPr id="161" name="Shape 161"/>
          <p:cNvSpPr/>
          <p:nvPr/>
        </p:nvSpPr>
        <p:spPr>
          <a:xfrm>
            <a:off x="539108" y="2669156"/>
            <a:ext cx="2602800" cy="468000"/>
          </a:xfrm>
          <a:prstGeom prst="rect">
            <a:avLst/>
          </a:prstGeom>
          <a:solidFill>
            <a:srgbClr val="03873A"/>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2" name="Shape 162"/>
          <p:cNvSpPr/>
          <p:nvPr/>
        </p:nvSpPr>
        <p:spPr>
          <a:xfrm>
            <a:off x="539108"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3" name="Shape 163"/>
          <p:cNvSpPr txBox="1">
            <a:spLocks noGrp="1"/>
          </p:cNvSpPr>
          <p:nvPr>
            <p:ph type="title"/>
          </p:nvPr>
        </p:nvSpPr>
        <p:spPr>
          <a:xfrm>
            <a:off x="540000" y="417600"/>
            <a:ext cx="6359526" cy="9444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4" name="Shape 164"/>
          <p:cNvSpPr txBox="1">
            <a:spLocks noGrp="1"/>
          </p:cNvSpPr>
          <p:nvPr>
            <p:ph type="body" idx="1"/>
          </p:nvPr>
        </p:nvSpPr>
        <p:spPr>
          <a:xfrm>
            <a:off x="72461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5" name="Shape 165"/>
          <p:cNvSpPr txBox="1">
            <a:spLocks noGrp="1"/>
          </p:cNvSpPr>
          <p:nvPr>
            <p:ph type="body" idx="2"/>
          </p:nvPr>
        </p:nvSpPr>
        <p:spPr>
          <a:xfrm>
            <a:off x="737418"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6" name="Shape 166"/>
          <p:cNvSpPr/>
          <p:nvPr/>
        </p:nvSpPr>
        <p:spPr>
          <a:xfrm>
            <a:off x="3290737" y="2669156"/>
            <a:ext cx="2602800" cy="468000"/>
          </a:xfrm>
          <a:prstGeom prst="rect">
            <a:avLst/>
          </a:prstGeom>
          <a:solidFill>
            <a:schemeClr val="dk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7" name="Shape 167"/>
          <p:cNvSpPr/>
          <p:nvPr/>
        </p:nvSpPr>
        <p:spPr>
          <a:xfrm>
            <a:off x="3290737"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8" name="Shape 168"/>
          <p:cNvSpPr txBox="1">
            <a:spLocks noGrp="1"/>
          </p:cNvSpPr>
          <p:nvPr>
            <p:ph type="body" idx="3"/>
          </p:nvPr>
        </p:nvSpPr>
        <p:spPr>
          <a:xfrm>
            <a:off x="3476246"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9" name="Shape 169"/>
          <p:cNvSpPr txBox="1">
            <a:spLocks noGrp="1"/>
          </p:cNvSpPr>
          <p:nvPr>
            <p:ph type="body" idx="4"/>
          </p:nvPr>
        </p:nvSpPr>
        <p:spPr>
          <a:xfrm>
            <a:off x="3489046"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0" name="Shape 170"/>
          <p:cNvSpPr/>
          <p:nvPr/>
        </p:nvSpPr>
        <p:spPr>
          <a:xfrm>
            <a:off x="6023269" y="2669156"/>
            <a:ext cx="2602800" cy="468000"/>
          </a:xfrm>
          <a:prstGeom prst="rect">
            <a:avLst/>
          </a:prstGeom>
          <a:solidFill>
            <a:schemeClr val="lt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71" name="Shape 171"/>
          <p:cNvSpPr/>
          <p:nvPr/>
        </p:nvSpPr>
        <p:spPr>
          <a:xfrm>
            <a:off x="6023269"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72" name="Shape 172"/>
          <p:cNvSpPr txBox="1">
            <a:spLocks noGrp="1"/>
          </p:cNvSpPr>
          <p:nvPr>
            <p:ph type="body" idx="5"/>
          </p:nvPr>
        </p:nvSpPr>
        <p:spPr>
          <a:xfrm>
            <a:off x="620877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3" name="Shape 173"/>
          <p:cNvSpPr txBox="1">
            <a:spLocks noGrp="1"/>
          </p:cNvSpPr>
          <p:nvPr>
            <p:ph type="body" idx="6"/>
          </p:nvPr>
        </p:nvSpPr>
        <p:spPr>
          <a:xfrm>
            <a:off x="6221580"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4" name="Shape 174"/>
          <p:cNvSpPr txBox="1">
            <a:spLocks noGrp="1"/>
          </p:cNvSpPr>
          <p:nvPr>
            <p:ph type="body" idx="7"/>
          </p:nvPr>
        </p:nvSpPr>
        <p:spPr>
          <a:xfrm>
            <a:off x="552450" y="1685925"/>
            <a:ext cx="4495800" cy="6477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5" name="Shape 17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
        <p:cNvGrpSpPr/>
        <p:nvPr/>
      </p:nvGrpSpPr>
      <p:grpSpPr>
        <a:xfrm>
          <a:off x="0" y="0"/>
          <a:ext cx="0" cy="0"/>
          <a:chOff x="0" y="0"/>
          <a:chExt cx="0" cy="0"/>
        </a:xfrm>
      </p:grpSpPr>
      <p:sp>
        <p:nvSpPr>
          <p:cNvPr id="7" name="Shape 7"/>
          <p:cNvSpPr txBox="1">
            <a:spLocks noGrp="1"/>
          </p:cNvSpPr>
          <p:nvPr>
            <p:ph type="title"/>
          </p:nvPr>
        </p:nvSpPr>
        <p:spPr>
          <a:xfrm>
            <a:off x="541337" y="417599"/>
            <a:ext cx="5983288" cy="9063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1"/>
              </a:buClr>
              <a:buFont typeface="Times New Roman"/>
              <a:buNone/>
              <a:defRPr sz="3400" b="1" i="0" u="none" strike="noStrike" cap="none">
                <a:solidFill>
                  <a:schemeClr val="dk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 name="Shape 8"/>
          <p:cNvSpPr txBox="1">
            <a:spLocks noGrp="1"/>
          </p:cNvSpPr>
          <p:nvPr>
            <p:ph type="body" idx="1"/>
          </p:nvPr>
        </p:nvSpPr>
        <p:spPr>
          <a:xfrm>
            <a:off x="534899" y="1704975"/>
            <a:ext cx="6001130" cy="4285174"/>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 name="Shape 9"/>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10" name="Shape 10"/>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pic>
        <p:nvPicPr>
          <p:cNvPr id="11" name="Shape 11"/>
          <p:cNvPicPr preferRelativeResize="0"/>
          <p:nvPr/>
        </p:nvPicPr>
        <p:blipFill rotWithShape="1">
          <a:blip r:embed="rId13">
            <a:alphaModFix/>
          </a:blip>
          <a:srcRect/>
          <a:stretch/>
        </p:blipFill>
        <p:spPr>
          <a:xfrm>
            <a:off x="500410" y="6376789"/>
            <a:ext cx="917999" cy="27991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51" r:id="rId2"/>
    <p:sldLayoutId id="2147483653" r:id="rId3"/>
    <p:sldLayoutId id="2147483655" r:id="rId4"/>
    <p:sldLayoutId id="2147483664" r:id="rId5"/>
    <p:sldLayoutId id="2147483665" r:id="rId6"/>
    <p:sldLayoutId id="2147483670" r:id="rId7"/>
    <p:sldLayoutId id="2147483671" r:id="rId8"/>
    <p:sldLayoutId id="2147483674" r:id="rId9"/>
    <p:sldLayoutId id="2147483678" r:id="rId10"/>
    <p:sldLayoutId id="2147483683"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hyperlink" Target="http://qualifications.pearson.com/training" TargetMode="External"/><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ctrTitle"/>
          </p:nvPr>
        </p:nvSpPr>
        <p:spPr>
          <a:xfrm>
            <a:off x="447675" y="1680064"/>
            <a:ext cx="8050089" cy="4578232"/>
          </a:xfrm>
          <a:prstGeom prst="rect">
            <a:avLst/>
          </a:prstGeom>
          <a:noFill/>
          <a:ln>
            <a:noFill/>
          </a:ln>
        </p:spPr>
        <p:txBody>
          <a:bodyPr lIns="0" tIns="0" rIns="0" bIns="0" anchor="t" anchorCtr="0">
            <a:noAutofit/>
          </a:bodyPr>
          <a:lstStyle/>
          <a:p>
            <a:pPr lvl="0">
              <a:buSzPct val="25000"/>
            </a:pPr>
            <a:r>
              <a:rPr lang="en-GB" dirty="0">
                <a:latin typeface="Verdana" panose="020B0604030504040204" pitchFamily="34" charset="0"/>
                <a:ea typeface="Verdana" panose="020B0604030504040204" pitchFamily="34" charset="0"/>
                <a:cs typeface="Verdana" panose="020B0604030504040204" pitchFamily="34" charset="0"/>
              </a:rPr>
              <a:t>Edexcel A Level English Literature</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Feedback on Summer 2017</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Paper 2 Prose Themes Childhood</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Colonisation and its Aftermath</a:t>
            </a:r>
            <a:br>
              <a:rPr lang="en-GB" dirty="0">
                <a:latin typeface="Verdana" panose="020B0604030504040204" pitchFamily="34" charset="0"/>
                <a:ea typeface="Verdana" panose="020B0604030504040204" pitchFamily="34" charset="0"/>
                <a:cs typeface="Verdana" panose="020B0604030504040204" pitchFamily="34" charset="0"/>
              </a:rPr>
            </a:br>
            <a:r>
              <a:rPr lang="en-GB" dirty="0">
                <a:latin typeface="Verdana" panose="020B0604030504040204" pitchFamily="34" charset="0"/>
                <a:ea typeface="Verdana" panose="020B0604030504040204" pitchFamily="34" charset="0"/>
                <a:cs typeface="Verdana" panose="020B0604030504040204" pitchFamily="34" charset="0"/>
              </a:rPr>
              <a:t>Women and Society</a:t>
            </a:r>
            <a:endParaRPr lang="en-GB" sz="3600" b="1" i="0" u="none" strike="noStrike" cap="none" dirty="0">
              <a:solidFill>
                <a:schemeClr val="lt1"/>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214" name="Shape 214"/>
          <p:cNvSpPr txBox="1">
            <a:spLocks noGrp="1"/>
          </p:cNvSpPr>
          <p:nvPr>
            <p:ph type="subTitle" idx="1"/>
          </p:nvPr>
        </p:nvSpPr>
        <p:spPr>
          <a:xfrm>
            <a:off x="3440257" y="2319860"/>
            <a:ext cx="3397200" cy="282885"/>
          </a:xfrm>
          <a:prstGeom prst="rect">
            <a:avLst/>
          </a:prstGeom>
          <a:noFill/>
          <a:ln>
            <a:noFill/>
          </a:ln>
        </p:spPr>
        <p:txBody>
          <a:bodyPr lIns="0" tIns="0" rIns="0" bIns="0" anchor="t" anchorCtr="0">
            <a:noAutofit/>
          </a:bodyPr>
          <a:lstStyle/>
          <a:p>
            <a:pPr lvl="0">
              <a:buSzPct val="25000"/>
            </a:pPr>
            <a:r>
              <a:rPr lang="en-GB" sz="3200" dirty="0">
                <a:latin typeface="Verdana" panose="020B0604030504040204" pitchFamily="34" charset="0"/>
                <a:ea typeface="Verdana" panose="020B0604030504040204" pitchFamily="34" charset="0"/>
                <a:cs typeface="Verdana" panose="020B0604030504040204" pitchFamily="34" charset="0"/>
              </a:rPr>
              <a:t>17OAE06</a:t>
            </a:r>
            <a:endParaRPr lang="en-GB" sz="3200" dirty="0"/>
          </a:p>
        </p:txBody>
      </p:sp>
      <p:cxnSp>
        <p:nvCxnSpPr>
          <p:cNvPr id="217" name="Shape 217"/>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218" name="Shape 218"/>
          <p:cNvSpPr txBox="1"/>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1</a:t>
            </a:fld>
            <a:endParaRPr lang="en-GB" sz="800" b="1" i="0" u="none" strike="noStrike" cap="none">
              <a:solidFill>
                <a:schemeClr val="lt2"/>
              </a:solidFill>
              <a:latin typeface="Arial"/>
              <a:ea typeface="Arial"/>
              <a:cs typeface="Arial"/>
              <a:sym typeface="Arial"/>
            </a:endParaRPr>
          </a:p>
        </p:txBody>
      </p:sp>
      <p:sp>
        <p:nvSpPr>
          <p:cNvPr id="219" name="Shape 219"/>
          <p:cNvSpPr txBox="1"/>
          <p:nvPr/>
        </p:nvSpPr>
        <p:spPr>
          <a:xfrm>
            <a:off x="6293644" y="6494369"/>
            <a:ext cx="2135978" cy="116680"/>
          </a:xfrm>
          <a:prstGeom prst="rect">
            <a:avLst/>
          </a:prstGeom>
          <a:noFill/>
          <a:ln>
            <a:noFill/>
          </a:ln>
        </p:spPr>
        <p:txBody>
          <a:bodyPr lIns="0" tIns="0" rIns="0" bIns="0" anchor="b" anchorCtr="0">
            <a:noAutofit/>
          </a:bodyPr>
          <a:lstStyle/>
          <a:p>
            <a:pPr marL="0" marR="0" lvl="0" indent="0" algn="r" rtl="0">
              <a:lnSpc>
                <a:spcPct val="100000"/>
              </a:lnSpc>
              <a:spcBef>
                <a:spcPts val="0"/>
              </a:spcBef>
              <a:spcAft>
                <a:spcPts val="0"/>
              </a:spcAft>
              <a:buClr>
                <a:schemeClr val="lt2"/>
              </a:buClr>
              <a:buSzPct val="25000"/>
              <a:buFont typeface="Arial"/>
              <a:buNone/>
            </a:pPr>
            <a:r>
              <a:rPr lang="en-GB" sz="700" b="1" i="0" u="none" strike="noStrike" cap="none">
                <a:solidFill>
                  <a:schemeClr val="lt2"/>
                </a:solidFill>
                <a:latin typeface="Arial"/>
                <a:ea typeface="Arial"/>
                <a:cs typeface="Arial"/>
                <a:sym typeface="Arial"/>
              </a:rPr>
              <a:t>Presentation Title Arial Bold 7 pt</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C7F5DB-2396-4920-AF02-B36A4EB82DF6}"/>
              </a:ext>
            </a:extLst>
          </p:cNvPr>
          <p:cNvSpPr>
            <a:spLocks noGrp="1"/>
          </p:cNvSpPr>
          <p:nvPr>
            <p:ph type="ctrTitle"/>
          </p:nvPr>
        </p:nvSpPr>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Please insert generic mark grid for AOs 1 and 2 from Mark Scheme</a:t>
            </a:r>
          </a:p>
        </p:txBody>
      </p:sp>
    </p:spTree>
    <p:extLst>
      <p:ext uri="{BB962C8B-B14F-4D97-AF65-F5344CB8AC3E}">
        <p14:creationId xmlns:p14="http://schemas.microsoft.com/office/powerpoint/2010/main" val="3908155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dirty="0">
                <a:latin typeface="Verdana" panose="020B0604030504040204" pitchFamily="34" charset="0"/>
                <a:ea typeface="Verdana" panose="020B0604030504040204" pitchFamily="34" charset="0"/>
                <a:cs typeface="Verdana" panose="020B0604030504040204" pitchFamily="34" charset="0"/>
              </a:rPr>
              <a:t>Student Response 1A</a:t>
            </a: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363" name="Shape 363"/>
          <p:cNvSpPr txBox="1">
            <a:spLocks noGrp="1"/>
          </p:cNvSpPr>
          <p:nvPr>
            <p:ph type="body" idx="1"/>
          </p:nvPr>
        </p:nvSpPr>
        <p:spPr>
          <a:xfrm>
            <a:off x="539997" y="1783351"/>
            <a:ext cx="6300190" cy="3124200"/>
          </a:xfrm>
          <a:prstGeom prst="rect">
            <a:avLst/>
          </a:prstGeom>
          <a:noFill/>
          <a:ln>
            <a:noFill/>
          </a:ln>
        </p:spPr>
        <p:txBody>
          <a:bodyPr lIns="0" tIns="0" rIns="0" bIns="0" anchor="t" anchorCtr="0">
            <a:noAutofit/>
          </a:bodyPr>
          <a:lstStyle/>
          <a:p>
            <a:r>
              <a:rPr lang="en-GB" altLang="en-US" sz="1800" dirty="0">
                <a:latin typeface="Verdana" panose="020B0604030504040204" pitchFamily="34" charset="0"/>
                <a:ea typeface="Verdana" panose="020B0604030504040204" pitchFamily="34" charset="0"/>
                <a:cs typeface="Verdana" panose="020B0604030504040204" pitchFamily="34" charset="0"/>
              </a:rPr>
              <a:t>Student </a:t>
            </a:r>
            <a:r>
              <a:rPr lang="en-GB" altLang="en-US" sz="1800" dirty="0">
                <a:solidFill>
                  <a:srgbClr val="FF0000"/>
                </a:solidFill>
                <a:latin typeface="Verdana" panose="020B0604030504040204" pitchFamily="34" charset="0"/>
                <a:ea typeface="Verdana" panose="020B0604030504040204" pitchFamily="34" charset="0"/>
                <a:cs typeface="Verdana" panose="020B0604030504040204" pitchFamily="34" charset="0"/>
              </a:rPr>
              <a:t>1A</a:t>
            </a:r>
          </a:p>
          <a:p>
            <a:r>
              <a:rPr lang="en-GB" altLang="en-US" sz="1800" dirty="0">
                <a:latin typeface="Verdana" panose="020B0604030504040204" pitchFamily="34" charset="0"/>
                <a:ea typeface="Verdana" panose="020B0604030504040204" pitchFamily="34" charset="0"/>
                <a:cs typeface="Verdana" panose="020B0604030504040204" pitchFamily="34" charset="0"/>
              </a:rPr>
              <a:t>Question: </a:t>
            </a:r>
            <a:r>
              <a:rPr lang="en-GB" altLang="en-US" sz="1800" dirty="0">
                <a:solidFill>
                  <a:srgbClr val="FF0000"/>
                </a:solidFill>
                <a:latin typeface="Verdana" panose="020B0604030504040204" pitchFamily="34" charset="0"/>
                <a:ea typeface="Verdana" panose="020B0604030504040204" pitchFamily="34" charset="0"/>
                <a:cs typeface="Verdana" panose="020B0604030504040204" pitchFamily="34" charset="0"/>
              </a:rPr>
              <a:t>1</a:t>
            </a:r>
          </a:p>
          <a:p>
            <a:r>
              <a:rPr lang="en-GB" altLang="en-US" sz="1800" dirty="0">
                <a:latin typeface="Verdana" panose="020B0604030504040204" pitchFamily="34" charset="0"/>
                <a:ea typeface="Verdana" panose="020B0604030504040204" pitchFamily="34" charset="0"/>
                <a:cs typeface="Verdana" panose="020B0604030504040204" pitchFamily="34" charset="0"/>
              </a:rPr>
              <a:t>Document ID: </a:t>
            </a:r>
            <a:r>
              <a:rPr lang="en-GB" altLang="en-US" sz="180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0429004463421</a:t>
            </a:r>
            <a:endParaRPr lang="en-GB" altLang="en-US" sz="18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r>
              <a:rPr lang="en-GB" altLang="en-US" sz="1800" dirty="0">
                <a:latin typeface="Verdana" panose="020B0604030504040204" pitchFamily="34" charset="0"/>
                <a:ea typeface="Verdana" panose="020B0604030504040204" pitchFamily="34" charset="0"/>
                <a:cs typeface="Verdana" panose="020B0604030504040204" pitchFamily="34" charset="0"/>
              </a:rPr>
              <a:t>Document name</a:t>
            </a:r>
            <a:r>
              <a:rPr lang="en-GB" altLang="en-US" sz="1800" dirty="0">
                <a:solidFill>
                  <a:srgbClr val="FF0000"/>
                </a:solidFill>
                <a:latin typeface="Verdana" panose="020B0604030504040204" pitchFamily="34" charset="0"/>
                <a:ea typeface="Verdana" panose="020B0604030504040204" pitchFamily="34" charset="0"/>
                <a:cs typeface="Verdana" panose="020B0604030504040204" pitchFamily="34" charset="0"/>
              </a:rPr>
              <a:t>: Childhood Q1response</a:t>
            </a:r>
          </a:p>
          <a:p>
            <a:endParaRPr lang="en-GB" altLang="en-US" sz="18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r>
              <a:rPr lang="en-US" altLang="en-US" sz="1800" dirty="0">
                <a:latin typeface="Verdana" panose="020B0604030504040204" pitchFamily="34" charset="0"/>
                <a:ea typeface="Verdana" panose="020B0604030504040204" pitchFamily="34" charset="0"/>
                <a:cs typeface="Verdana" panose="020B0604030504040204" pitchFamily="34" charset="0"/>
              </a:rPr>
              <a:t>[Inset online: Student’s response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11</a:t>
            </a:fld>
            <a:endParaRPr lang="en-GB" sz="800" b="1">
              <a:solidFill>
                <a:schemeClr val="lt2"/>
              </a:solidFill>
              <a:latin typeface="Arial"/>
              <a:ea typeface="Arial"/>
              <a:cs typeface="Arial"/>
              <a:sym typeface="Arial"/>
            </a:endParaRP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1968890"/>
          </a:xfrm>
          <a:prstGeom prst="rect">
            <a:avLst/>
          </a:prstGeom>
          <a:noFill/>
          <a:ln>
            <a:noFill/>
          </a:ln>
        </p:spPr>
        <p:txBody>
          <a:bodyPr lIns="0" tIns="0" rIns="0" bIns="0" anchor="t" anchorCtr="0">
            <a:noAutofit/>
          </a:bodyPr>
          <a:lstStyle/>
          <a:p>
            <a:pPr lvl="0">
              <a:buSzPct val="25000"/>
            </a:pPr>
            <a:r>
              <a:rPr lang="en-US" altLang="en-US" dirty="0">
                <a:latin typeface="Verdana" panose="020B0604030504040204" pitchFamily="34" charset="0"/>
                <a:ea typeface="Verdana" panose="020B0604030504040204" pitchFamily="34" charset="0"/>
                <a:cs typeface="Verdana" panose="020B0604030504040204" pitchFamily="34" charset="0"/>
              </a:rPr>
              <a:t>Response to question 1 about difficult circumstances (AOs 1 and 2)</a:t>
            </a: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363" name="Shape 363"/>
          <p:cNvSpPr txBox="1">
            <a:spLocks noGrp="1"/>
          </p:cNvSpPr>
          <p:nvPr>
            <p:ph type="body" idx="1"/>
          </p:nvPr>
        </p:nvSpPr>
        <p:spPr>
          <a:xfrm>
            <a:off x="239155" y="2386939"/>
            <a:ext cx="7855858" cy="3681351"/>
          </a:xfrm>
          <a:prstGeom prst="rect">
            <a:avLst/>
          </a:prstGeom>
          <a:noFill/>
          <a:ln>
            <a:noFill/>
          </a:ln>
        </p:spPr>
        <p:txBody>
          <a:bodyPr lIns="0" tIns="0" rIns="0" bIns="0" anchor="t" anchorCtr="0">
            <a:noAutofit/>
          </a:bodyPr>
          <a:lstStyle/>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r>
              <a:rPr lang="en-GB" sz="18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This is a clear response which uses relevant examples from the texts.</a:t>
            </a:r>
          </a:p>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r>
              <a:rPr lang="en-GB" sz="1800" dirty="0">
                <a:latin typeface="Verdana" panose="020B0604030504040204" pitchFamily="34" charset="0"/>
                <a:ea typeface="Verdana" panose="020B0604030504040204" pitchFamily="34" charset="0"/>
                <a:cs typeface="Verdana" panose="020B0604030504040204" pitchFamily="34" charset="0"/>
              </a:rPr>
              <a:t>There is some discussion of how readers would respond to situations depicted in the novels</a:t>
            </a:r>
          </a:p>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r>
              <a:rPr lang="en-GB" sz="180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Little consideration is made of how characters respond to the circumstances they face</a:t>
            </a:r>
          </a:p>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r>
              <a:rPr lang="en-GB" sz="1800" dirty="0">
                <a:latin typeface="Verdana" panose="020B0604030504040204" pitchFamily="34" charset="0"/>
                <a:ea typeface="Verdana" panose="020B0604030504040204" pitchFamily="34" charset="0"/>
                <a:cs typeface="Verdana" panose="020B0604030504040204" pitchFamily="34" charset="0"/>
              </a:rPr>
              <a:t>There is a consideration of how characters develop when exposed to positive role models</a:t>
            </a:r>
          </a:p>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r>
              <a:rPr lang="en-GB" sz="1800" dirty="0">
                <a:latin typeface="Verdana" panose="020B0604030504040204" pitchFamily="34" charset="0"/>
                <a:ea typeface="Verdana" panose="020B0604030504040204" pitchFamily="34" charset="0"/>
                <a:cs typeface="Verdana" panose="020B0604030504040204" pitchFamily="34" charset="0"/>
              </a:rPr>
              <a:t>There is little use of literary terminology </a:t>
            </a:r>
            <a:r>
              <a:rPr lang="en-GB" sz="180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t>
            </a:r>
          </a:p>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285750" marR="0" lvl="0" indent="-285750" algn="l" rtl="0">
              <a:lnSpc>
                <a:spcPct val="118750"/>
              </a:lnSpc>
              <a:spcBef>
                <a:spcPts val="0"/>
              </a:spcBef>
              <a:spcAft>
                <a:spcPts val="0"/>
              </a:spcAft>
              <a:buClr>
                <a:schemeClr val="dk1"/>
              </a:buClr>
              <a:buSzPct val="25000"/>
              <a:buFont typeface="Wingdings" panose="05000000000000000000" pitchFamily="2" charset="2"/>
              <a:buChar char="§"/>
            </a:pPr>
            <a:r>
              <a:rPr lang="en-GB" sz="180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This is a level 3 response for AOs1 and 2.</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15473586"/>
      </p:ext>
    </p:extLst>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463CE69F-5EDF-41D3-AB21-EC61E7DEF7BB}"/>
              </a:ext>
            </a:extLst>
          </p:cNvPr>
          <p:cNvSpPr>
            <a:spLocks noGrp="1"/>
          </p:cNvSpPr>
          <p:nvPr>
            <p:ph type="ctrTitle"/>
          </p:nvPr>
        </p:nvSpPr>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Please insert generic mark grid for AOs 3 and 4 from Mark Scheme</a:t>
            </a:r>
          </a:p>
        </p:txBody>
      </p:sp>
      <p:sp>
        <p:nvSpPr>
          <p:cNvPr id="6" name="Slide Number Placeholder 5">
            <a:extLst>
              <a:ext uri="{FF2B5EF4-FFF2-40B4-BE49-F238E27FC236}">
                <a16:creationId xmlns:a16="http://schemas.microsoft.com/office/drawing/2014/main" xmlns="" id="{75683C65-0E58-44CA-91ED-B1E876C10BBB}"/>
              </a:ext>
            </a:extLst>
          </p:cNvPr>
          <p:cNvSpPr>
            <a:spLocks noGrp="1"/>
          </p:cNvSpPr>
          <p:nvPr>
            <p:ph type="sldNum" idx="4294967295"/>
          </p:nvPr>
        </p:nvSpPr>
        <p:spPr>
          <a:xfrm>
            <a:off x="8710613" y="6489700"/>
            <a:ext cx="433387" cy="125413"/>
          </a:xfrm>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596151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89B949-FB80-4FC2-82C4-CF4897D8341F}"/>
              </a:ext>
            </a:extLst>
          </p:cNvPr>
          <p:cNvSpPr>
            <a:spLocks noGrp="1"/>
          </p:cNvSpPr>
          <p:nvPr>
            <p:ph type="title"/>
          </p:nvPr>
        </p:nvSpPr>
        <p:spPr>
          <a:xfrm>
            <a:off x="541336" y="417598"/>
            <a:ext cx="7046995" cy="1553705"/>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Response 1a to question 1 (AOs 3 and 4)</a:t>
            </a:r>
          </a:p>
        </p:txBody>
      </p:sp>
      <p:sp>
        <p:nvSpPr>
          <p:cNvPr id="3" name="Text Placeholder 2">
            <a:extLst>
              <a:ext uri="{FF2B5EF4-FFF2-40B4-BE49-F238E27FC236}">
                <a16:creationId xmlns:a16="http://schemas.microsoft.com/office/drawing/2014/main" xmlns="" id="{7B83AD0C-3481-4B94-A97F-8323F0A6325A}"/>
              </a:ext>
            </a:extLst>
          </p:cNvPr>
          <p:cNvSpPr>
            <a:spLocks noGrp="1"/>
          </p:cNvSpPr>
          <p:nvPr>
            <p:ph type="body" idx="1"/>
          </p:nvPr>
        </p:nvSpPr>
        <p:spPr>
          <a:xfrm>
            <a:off x="541337" y="2678752"/>
            <a:ext cx="6904223" cy="3171825"/>
          </a:xfrm>
        </p:spPr>
        <p:txBody>
          <a:bodyPr/>
          <a:lstStyle/>
          <a:p>
            <a:pPr marL="285750" indent="-285750">
              <a:buFont typeface="Wingdings" panose="05000000000000000000" pitchFamily="2" charset="2"/>
              <a:buChar char="§"/>
            </a:pPr>
            <a:r>
              <a:rPr lang="en-GB" sz="1800" dirty="0">
                <a:latin typeface="Verdana" panose="020B0604030504040204" pitchFamily="34" charset="0"/>
                <a:ea typeface="Verdana" panose="020B0604030504040204" pitchFamily="34" charset="0"/>
                <a:cs typeface="Verdana" panose="020B0604030504040204" pitchFamily="34" charset="0"/>
              </a:rPr>
              <a:t>Links are made between texts and contexts but these are not developed and remain vague. No detail is given on the nature of the ‘patriarchal societies’ cited, nor any specific differentiation made about the nature of the societies which provide the settings for the novels</a:t>
            </a:r>
          </a:p>
          <a:p>
            <a:pPr marL="285750" indent="-285750">
              <a:buFont typeface="Wingdings" panose="05000000000000000000" pitchFamily="2" charset="2"/>
              <a:buChar char="§"/>
            </a:pPr>
            <a:r>
              <a:rPr lang="en-GB" sz="1800" dirty="0">
                <a:latin typeface="Verdana" panose="020B0604030504040204" pitchFamily="34" charset="0"/>
                <a:ea typeface="Verdana" panose="020B0604030504040204" pitchFamily="34" charset="0"/>
                <a:cs typeface="Verdana" panose="020B0604030504040204" pitchFamily="34" charset="0"/>
              </a:rPr>
              <a:t>Relevant connections between the texts are made and the comparison between Celie and Shug on the one hand, and Louisa and Sissy on the other, is clear, if undeveloped.</a:t>
            </a:r>
          </a:p>
          <a:p>
            <a:pPr marL="285750" indent="-285750">
              <a:buFont typeface="Wingdings" panose="05000000000000000000" pitchFamily="2" charset="2"/>
              <a:buChar char="§"/>
            </a:pPr>
            <a:r>
              <a:rPr lang="en-GB" sz="1800" dirty="0">
                <a:latin typeface="Verdana" panose="020B0604030504040204" pitchFamily="34" charset="0"/>
                <a:ea typeface="Verdana" panose="020B0604030504040204" pitchFamily="34" charset="0"/>
                <a:cs typeface="Verdana" panose="020B0604030504040204" pitchFamily="34" charset="0"/>
              </a:rPr>
              <a:t>The response was given a mark of 10 for AOs 3 and 4.</a:t>
            </a:r>
          </a:p>
        </p:txBody>
      </p:sp>
      <p:sp>
        <p:nvSpPr>
          <p:cNvPr id="4" name="Slide Number Placeholder 3">
            <a:extLst>
              <a:ext uri="{FF2B5EF4-FFF2-40B4-BE49-F238E27FC236}">
                <a16:creationId xmlns:a16="http://schemas.microsoft.com/office/drawing/2014/main" xmlns="" id="{BB9AA54D-356D-495B-809C-D2ED072DE1BB}"/>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14</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770552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98F777-6208-4ED3-922F-3271F5149CD6}"/>
              </a:ext>
            </a:extLst>
          </p:cNvPr>
          <p:cNvSpPr>
            <a:spLocks noGrp="1"/>
          </p:cNvSpPr>
          <p:nvPr>
            <p:ph type="title"/>
          </p:nvPr>
        </p:nvSpPr>
        <p:spPr>
          <a:xfrm>
            <a:off x="541337" y="417599"/>
            <a:ext cx="7391380" cy="1268697"/>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Candidates who performed at mid-level tended to:</a:t>
            </a:r>
          </a:p>
        </p:txBody>
      </p:sp>
      <p:sp>
        <p:nvSpPr>
          <p:cNvPr id="3" name="Text Placeholder 2">
            <a:extLst>
              <a:ext uri="{FF2B5EF4-FFF2-40B4-BE49-F238E27FC236}">
                <a16:creationId xmlns:a16="http://schemas.microsoft.com/office/drawing/2014/main" xmlns="" id="{D801442A-0AF9-41E0-B26F-E111B6384413}"/>
              </a:ext>
            </a:extLst>
          </p:cNvPr>
          <p:cNvSpPr>
            <a:spLocks noGrp="1"/>
          </p:cNvSpPr>
          <p:nvPr>
            <p:ph type="body" idx="1"/>
          </p:nvPr>
        </p:nvSpPr>
        <p:spPr/>
        <p:txBody>
          <a:bodyPr/>
          <a:lstStyle/>
          <a:p>
            <a:r>
              <a:rPr lang="en-GB" sz="1800" dirty="0">
                <a:latin typeface="Verdana" panose="020B0604030504040204" pitchFamily="34" charset="0"/>
                <a:ea typeface="Verdana" panose="020B0604030504040204" pitchFamily="34" charset="0"/>
                <a:cs typeface="Verdana" panose="020B0604030504040204" pitchFamily="34" charset="0"/>
              </a:rPr>
              <a:t>Cover all the assessment objectives but did so unevenly and without a very clear overview of the texts</a:t>
            </a:r>
          </a:p>
          <a:p>
            <a:r>
              <a:rPr lang="en-GB" sz="1800" dirty="0">
                <a:latin typeface="Verdana" panose="020B0604030504040204" pitchFamily="34" charset="0"/>
                <a:ea typeface="Verdana" panose="020B0604030504040204" pitchFamily="34" charset="0"/>
                <a:cs typeface="Verdana" panose="020B0604030504040204" pitchFamily="34" charset="0"/>
              </a:rPr>
              <a:t>Referred to the authors and to specific techniques but focused too much on word- and phrase- level examples</a:t>
            </a:r>
          </a:p>
          <a:p>
            <a:r>
              <a:rPr lang="en-GB" sz="1800" dirty="0">
                <a:latin typeface="Verdana" panose="020B0604030504040204" pitchFamily="34" charset="0"/>
                <a:ea typeface="Verdana" panose="020B0604030504040204" pitchFamily="34" charset="0"/>
                <a:cs typeface="Verdana" panose="020B0604030504040204" pitchFamily="34" charset="0"/>
              </a:rPr>
              <a:t>Considered contextual material separately, often taking up too much of the response with this</a:t>
            </a:r>
          </a:p>
          <a:p>
            <a:r>
              <a:rPr lang="en-GB" sz="1800" dirty="0">
                <a:latin typeface="Verdana" panose="020B0604030504040204" pitchFamily="34" charset="0"/>
                <a:ea typeface="Verdana" panose="020B0604030504040204" pitchFamily="34" charset="0"/>
                <a:cs typeface="Verdana" panose="020B0604030504040204" pitchFamily="34" charset="0"/>
              </a:rPr>
              <a:t>Made relevant links between texts but usually on the level of plot and characters, rather than on the level of narrative form and technique.</a:t>
            </a:r>
          </a:p>
          <a:p>
            <a:endParaRPr lang="en-GB" dirty="0"/>
          </a:p>
        </p:txBody>
      </p:sp>
      <p:sp>
        <p:nvSpPr>
          <p:cNvPr id="4" name="Slide Number Placeholder 3">
            <a:extLst>
              <a:ext uri="{FF2B5EF4-FFF2-40B4-BE49-F238E27FC236}">
                <a16:creationId xmlns:a16="http://schemas.microsoft.com/office/drawing/2014/main" xmlns="" id="{7AC172C0-F6A6-4EB3-B830-DC4BF2BAB969}"/>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6640829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Marking Activity</a:t>
            </a:r>
          </a:p>
        </p:txBody>
      </p:sp>
      <p:sp>
        <p:nvSpPr>
          <p:cNvPr id="363" name="Shape 363"/>
          <p:cNvSpPr txBox="1">
            <a:spLocks noGrp="1"/>
          </p:cNvSpPr>
          <p:nvPr>
            <p:ph type="body" idx="1"/>
          </p:nvPr>
        </p:nvSpPr>
        <p:spPr>
          <a:xfrm>
            <a:off x="539999" y="1400174"/>
            <a:ext cx="5052763" cy="3124200"/>
          </a:xfrm>
          <a:prstGeom prst="rect">
            <a:avLst/>
          </a:prstGeom>
          <a:noFill/>
          <a:ln>
            <a:noFill/>
          </a:ln>
        </p:spPr>
        <p:txBody>
          <a:bodyPr lIns="0" tIns="0" rIns="0" bIns="0" anchor="t" anchorCtr="0">
            <a:noAutofit/>
          </a:bodyPr>
          <a:lstStyle/>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Student response 1B</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Question: 1</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Document ID: </a:t>
            </a:r>
            <a:r>
              <a:rPr lang="en-GB" sz="1800" dirty="0" smtClean="0">
                <a:latin typeface="Verdana" panose="020B0604030504040204" pitchFamily="34" charset="0"/>
                <a:ea typeface="Verdana" panose="020B0604030504040204" pitchFamily="34" charset="0"/>
                <a:cs typeface="Verdana" panose="020B0604030504040204" pitchFamily="34" charset="0"/>
              </a:rPr>
              <a:t>0429004226807</a:t>
            </a:r>
            <a:endPar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Document name: Childhood Question 1</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[Inset online: Marking activity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1324125"/>
      </p:ext>
    </p:extLst>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713354" cy="745732"/>
          </a:xfrm>
          <a:prstGeom prst="rect">
            <a:avLst/>
          </a:prstGeom>
          <a:noFill/>
          <a:ln>
            <a:noFill/>
          </a:ln>
        </p:spPr>
        <p:txBody>
          <a:bodyPr lIns="0" tIns="0" rIns="0" bIns="0" anchor="t" anchorCtr="0">
            <a:noAutofit/>
          </a:bodyPr>
          <a:lstStyle/>
          <a:p>
            <a:pPr lvl="0">
              <a:buSzPct val="25000"/>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Response 1B to Question 1. All four AOs.</a:t>
            </a:r>
          </a:p>
        </p:txBody>
      </p:sp>
      <p:sp>
        <p:nvSpPr>
          <p:cNvPr id="363" name="Shape 363"/>
          <p:cNvSpPr txBox="1">
            <a:spLocks noGrp="1"/>
          </p:cNvSpPr>
          <p:nvPr>
            <p:ph type="body" idx="1"/>
          </p:nvPr>
        </p:nvSpPr>
        <p:spPr>
          <a:xfrm>
            <a:off x="361867" y="1484416"/>
            <a:ext cx="8425873" cy="4773880"/>
          </a:xfrm>
          <a:prstGeom prst="rect">
            <a:avLst/>
          </a:prstGeom>
          <a:noFill/>
          <a:ln>
            <a:noFill/>
          </a:ln>
        </p:spPr>
        <p:txBody>
          <a:bodyPr lIns="0" tIns="0" rIns="0" bIns="0" anchor="t" anchorCtr="0">
            <a:noAutofit/>
          </a:bodyPr>
          <a:lstStyle/>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sz="16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AO1</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The candidate presents a critical, evaluative argument, the direction of which is made clear from the start, and which is based on the perceived concerns of Dickens and McEwan. There is a sophisticated discussion of Dickens’ desire to effect change and McEwan’s postmodernist approach.</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sz="16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AO2</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There is a critical evaluation of how each writer constructs his narrative to further his ideas, alongside some detailed, word-level analysis.</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sz="16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AO3</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Although Utilitarianism is not clearly explained, the way the factory system is interlinked with education is a valid, well-made point. A number of apt contextual references are made to illuminate the period in which Atonement is set.</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sz="16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AO4</a:t>
            </a:r>
          </a:p>
          <a:p>
            <a:pPr marL="285750" marR="0" lvl="0" indent="-285750" algn="l" rtl="0">
              <a:lnSpc>
                <a:spcPct val="118750"/>
              </a:lnSpc>
              <a:spcBef>
                <a:spcPts val="0"/>
              </a:spcBef>
              <a:spcAft>
                <a:spcPts val="0"/>
              </a:spcAft>
              <a:buClr>
                <a:schemeClr val="dk1"/>
              </a:buClr>
              <a:buSzPct val="2500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Connections are made and evaluated throughout. The candidate moves confidently between the two texts.</a:t>
            </a:r>
            <a:endParaRPr sz="16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256829329"/>
      </p:ext>
    </p:extLst>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750" y="417512"/>
            <a:ext cx="7582972" cy="1197531"/>
          </a:xfrm>
          <a:prstGeom prst="rect">
            <a:avLst/>
          </a:prstGeom>
          <a:noFill/>
          <a:ln>
            <a:noFill/>
          </a:ln>
        </p:spPr>
        <p:txBody>
          <a:bodyPr lIns="0" tIns="0" rIns="0" bIns="0" anchor="t" anchorCtr="0">
            <a:noAutofit/>
          </a:bodyPr>
          <a:lstStyle/>
          <a:p>
            <a:pPr lvl="0">
              <a:buSzPct val="25000"/>
            </a:pPr>
            <a:r>
              <a:rPr lang="en-US" altLang="en-US" dirty="0">
                <a:latin typeface="Verdana" panose="020B0604030504040204" pitchFamily="34" charset="0"/>
                <a:ea typeface="Verdana" panose="020B0604030504040204" pitchFamily="34" charset="0"/>
                <a:cs typeface="Verdana" panose="020B0604030504040204" pitchFamily="34" charset="0"/>
              </a:rPr>
              <a:t>Candidates who performed well tended to:</a:t>
            </a:r>
            <a:endPar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363" name="Shape 363"/>
          <p:cNvSpPr txBox="1">
            <a:spLocks noGrp="1"/>
          </p:cNvSpPr>
          <p:nvPr>
            <p:ph type="body" idx="1"/>
          </p:nvPr>
        </p:nvSpPr>
        <p:spPr>
          <a:xfrm>
            <a:off x="539750" y="1946440"/>
            <a:ext cx="7582972" cy="4109976"/>
          </a:xfrm>
          <a:prstGeom prst="rect">
            <a:avLst/>
          </a:prstGeom>
          <a:noFill/>
          <a:ln>
            <a:noFill/>
          </a:ln>
        </p:spPr>
        <p:txBody>
          <a:bodyPr lIns="0" tIns="0" rIns="0" bIns="0" anchor="t" anchorCtr="0">
            <a:noAutofit/>
          </a:bodyPr>
          <a:lstStyle/>
          <a:p>
            <a:pPr marL="238125" lvl="0" indent="-136525">
              <a:spcBef>
                <a:spcPts val="1134"/>
              </a:spcBef>
              <a:buClr>
                <a:srgbClr val="007FA3"/>
              </a:buClr>
              <a:buSzPct val="100000"/>
              <a:buFont typeface="Times New Roman"/>
              <a:buAutoNum type="arabicPeriod"/>
            </a:pPr>
            <a:r>
              <a:rPr lang="en-GB" sz="1800" b="1" dirty="0">
                <a:solidFill>
                  <a:srgbClr val="007FA3"/>
                </a:solidFill>
                <a:latin typeface="Verdana" panose="020B0604030504040204" pitchFamily="34" charset="0"/>
                <a:ea typeface="Verdana" panose="020B0604030504040204" pitchFamily="34" charset="0"/>
                <a:cs typeface="Verdana" panose="020B0604030504040204" pitchFamily="34" charset="0"/>
              </a:rPr>
              <a:t>Have a clear idea of their line of argument from the outset, realising that they must fully integrate all the assessment objectives</a:t>
            </a:r>
          </a:p>
          <a:p>
            <a:pPr marL="238125" lvl="0" indent="-136525">
              <a:spcBef>
                <a:spcPts val="1134"/>
              </a:spcBef>
              <a:buClr>
                <a:srgbClr val="007FA3"/>
              </a:buClr>
              <a:buSzPct val="100000"/>
              <a:buFont typeface="Times New Roman"/>
              <a:buAutoNum type="arabicPeriod"/>
            </a:pPr>
            <a:r>
              <a:rPr lang="en-GB" sz="1800" b="1" dirty="0">
                <a:solidFill>
                  <a:srgbClr val="007FA3"/>
                </a:solidFill>
                <a:latin typeface="Verdana" panose="020B0604030504040204" pitchFamily="34" charset="0"/>
                <a:ea typeface="Verdana" panose="020B0604030504040204" pitchFamily="34" charset="0"/>
                <a:cs typeface="Verdana" panose="020B0604030504040204" pitchFamily="34" charset="0"/>
              </a:rPr>
              <a:t>Analyse form and structure, moving fluidly between relevant detail and broad overview and embedding references confidently</a:t>
            </a:r>
          </a:p>
          <a:p>
            <a:pPr marL="238125" lvl="0" indent="-136525">
              <a:spcBef>
                <a:spcPts val="1134"/>
              </a:spcBef>
              <a:buClr>
                <a:srgbClr val="007FA3"/>
              </a:buClr>
              <a:buSzPct val="100000"/>
              <a:buFont typeface="Times New Roman"/>
              <a:buAutoNum type="arabicPeriod"/>
            </a:pPr>
            <a:r>
              <a:rPr lang="en-GB" sz="1800" b="1" dirty="0">
                <a:solidFill>
                  <a:srgbClr val="007FA3"/>
                </a:solidFill>
                <a:latin typeface="Verdana" panose="020B0604030504040204" pitchFamily="34" charset="0"/>
                <a:ea typeface="Verdana" panose="020B0604030504040204" pitchFamily="34" charset="0"/>
                <a:cs typeface="Verdana" panose="020B0604030504040204" pitchFamily="34" charset="0"/>
              </a:rPr>
              <a:t>Consider context as integral to their argument without losing sight of the texts being individual writers’ responses to that context</a:t>
            </a:r>
          </a:p>
          <a:p>
            <a:pPr marL="238125" lvl="0" indent="-136525">
              <a:spcBef>
                <a:spcPts val="1134"/>
              </a:spcBef>
              <a:buClr>
                <a:srgbClr val="007FA3"/>
              </a:buClr>
              <a:buSzPct val="100000"/>
              <a:buFont typeface="Times New Roman"/>
              <a:buAutoNum type="arabicPeriod"/>
            </a:pPr>
            <a:r>
              <a:rPr lang="en-GB" sz="1800" b="1" dirty="0">
                <a:solidFill>
                  <a:srgbClr val="007FA3"/>
                </a:solidFill>
                <a:latin typeface="Verdana" panose="020B0604030504040204" pitchFamily="34" charset="0"/>
                <a:ea typeface="Verdana" panose="020B0604030504040204" pitchFamily="34" charset="0"/>
                <a:cs typeface="Verdana" panose="020B0604030504040204" pitchFamily="34" charset="0"/>
              </a:rPr>
              <a:t>Make relevant links throughout, focusing on narrative voice and structure, not just on thematic concerns.</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857839811"/>
      </p:ext>
    </p:extLst>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7E5F9ED4-B285-4193-AE81-62C1861A5E90}"/>
              </a:ext>
            </a:extLst>
          </p:cNvPr>
          <p:cNvSpPr>
            <a:spLocks noGrp="1"/>
          </p:cNvSpPr>
          <p:nvPr>
            <p:ph type="title"/>
          </p:nvPr>
        </p:nvSpPr>
        <p:spPr>
          <a:xfrm>
            <a:off x="542925" y="608101"/>
            <a:ext cx="6784150" cy="1096874"/>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Question 2 from Question Paper</a:t>
            </a:r>
          </a:p>
        </p:txBody>
      </p:sp>
      <p:sp>
        <p:nvSpPr>
          <p:cNvPr id="8" name="Text Placeholder 7">
            <a:extLst>
              <a:ext uri="{FF2B5EF4-FFF2-40B4-BE49-F238E27FC236}">
                <a16:creationId xmlns:a16="http://schemas.microsoft.com/office/drawing/2014/main" xmlns="" id="{89BB373E-3DE2-4671-AABC-067ED3EA1BDE}"/>
              </a:ext>
            </a:extLst>
          </p:cNvPr>
          <p:cNvSpPr>
            <a:spLocks noGrp="1"/>
          </p:cNvSpPr>
          <p:nvPr>
            <p:ph type="body" idx="1"/>
          </p:nvPr>
        </p:nvSpPr>
        <p:spPr>
          <a:xfrm>
            <a:off x="542925" y="2358118"/>
            <a:ext cx="6059487" cy="3171825"/>
          </a:xfrm>
        </p:spPr>
        <p:txBody>
          <a:bodyPr/>
          <a:lstStyle/>
          <a:p>
            <a:r>
              <a:rPr lang="en-GB" sz="1800" dirty="0">
                <a:latin typeface="Verdana" panose="020B0604030504040204" pitchFamily="34" charset="0"/>
                <a:ea typeface="Verdana" panose="020B0604030504040204" pitchFamily="34" charset="0"/>
                <a:cs typeface="Verdana" panose="020B0604030504040204" pitchFamily="34" charset="0"/>
              </a:rPr>
              <a:t>Compare the ways in which the writers of your two chosen texts present friendship. You must relate your discussion to relevant textual factors.</a:t>
            </a:r>
          </a:p>
        </p:txBody>
      </p:sp>
      <p:sp>
        <p:nvSpPr>
          <p:cNvPr id="6" name="Slide Number Placeholder 5">
            <a:extLst>
              <a:ext uri="{FF2B5EF4-FFF2-40B4-BE49-F238E27FC236}">
                <a16:creationId xmlns:a16="http://schemas.microsoft.com/office/drawing/2014/main" xmlns="" id="{2CD81BC1-0120-4F8A-8516-9FEB86896A2C}"/>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19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727306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4485823" y="900763"/>
            <a:ext cx="4334326" cy="824912"/>
          </a:xfrm>
          <a:prstGeom prst="rect">
            <a:avLst/>
          </a:prstGeom>
          <a:noFill/>
          <a:ln>
            <a:noFill/>
          </a:ln>
        </p:spPr>
        <p:txBody>
          <a:bodyPr lIns="0" tIns="0" rIns="0" bIns="0" anchor="b" anchorCtr="0">
            <a:noAutofit/>
          </a:bodyPr>
          <a:lstStyle/>
          <a:p>
            <a:pPr lvl="0">
              <a:buSzPct val="25000"/>
            </a:pPr>
            <a:r>
              <a:rPr lang="en-GB" sz="2000" dirty="0">
                <a:latin typeface="Verdana" panose="020B0604030504040204" pitchFamily="34" charset="0"/>
                <a:ea typeface="Verdana" panose="020B0604030504040204" pitchFamily="34" charset="0"/>
                <a:cs typeface="Verdana" panose="020B0604030504040204" pitchFamily="34" charset="0"/>
              </a:rPr>
              <a:t>Your Online Environment</a:t>
            </a:r>
          </a:p>
        </p:txBody>
      </p:sp>
      <p:sp>
        <p:nvSpPr>
          <p:cNvPr id="250" name="Shape 250"/>
          <p:cNvSpPr txBox="1">
            <a:spLocks noGrp="1"/>
          </p:cNvSpPr>
          <p:nvPr>
            <p:ph type="body" idx="1"/>
          </p:nvPr>
        </p:nvSpPr>
        <p:spPr>
          <a:xfrm>
            <a:off x="4508500" y="2000250"/>
            <a:ext cx="4102100" cy="3543300"/>
          </a:xfrm>
          <a:prstGeom prst="rect">
            <a:avLst/>
          </a:prstGeom>
          <a:noFill/>
          <a:ln>
            <a:noFill/>
          </a:ln>
        </p:spPr>
        <p:txBody>
          <a:bodyPr lIns="0" tIns="0" rIns="0" bIns="0" anchor="t" anchorCtr="0">
            <a:noAutofit/>
          </a:bodyPr>
          <a:lstStyle/>
          <a:p>
            <a:pPr lvl="0">
              <a:lnSpc>
                <a:spcPct val="100000"/>
              </a:lnSpc>
              <a:spcAft>
                <a:spcPts val="0"/>
              </a:spcAft>
              <a:buClr>
                <a:schemeClr val="dk2"/>
              </a:buClr>
              <a:buSzPct val="25000"/>
            </a:pPr>
            <a:r>
              <a:rPr lang="en-GB" sz="1600" b="1" i="0" u="none" strike="noStrike" cap="none" dirty="0">
                <a:solidFill>
                  <a:schemeClr val="dk2"/>
                </a:solidFill>
                <a:latin typeface="Times New Roman"/>
                <a:ea typeface="Times New Roman"/>
                <a:cs typeface="Times New Roman"/>
                <a:sym typeface="Times New Roman"/>
              </a:rPr>
              <a:t>XX</a:t>
            </a:r>
            <a:r>
              <a:rPr lang="en-GB" sz="1600" b="0" i="0" u="none" strike="noStrike" cap="none" dirty="0">
                <a:solidFill>
                  <a:schemeClr val="lt2"/>
                </a:solidFill>
                <a:latin typeface="Arial"/>
                <a:ea typeface="Arial"/>
                <a:cs typeface="Arial"/>
                <a:sym typeface="Arial"/>
              </a:rPr>
              <a:t>	</a:t>
            </a:r>
            <a:r>
              <a:rPr lang="en-GB" dirty="0"/>
              <a:t> </a:t>
            </a:r>
            <a:r>
              <a:rPr lang="en-GB" sz="1800" dirty="0">
                <a:latin typeface="Verdana" panose="020B0604030504040204" pitchFamily="34" charset="0"/>
                <a:ea typeface="Verdana" panose="020B0604030504040204" pitchFamily="34" charset="0"/>
                <a:cs typeface="Verdana" panose="020B0604030504040204" pitchFamily="34" charset="0"/>
              </a:rPr>
              <a:t>Technical Difficulties &amp; Support </a:t>
            </a:r>
          </a:p>
          <a:p>
            <a:pPr marL="428625" marR="0" lvl="0" indent="-428625" algn="l" rtl="0">
              <a:lnSpc>
                <a:spcPct val="100000"/>
              </a:lnSpc>
              <a:spcBef>
                <a:spcPts val="600"/>
              </a:spcBef>
              <a:spcAft>
                <a:spcPts val="0"/>
              </a:spcAft>
              <a:buClr>
                <a:schemeClr val="lt2"/>
              </a:buClr>
              <a:buSzPct val="25000"/>
              <a:buFont typeface="Arial"/>
              <a:buNone/>
            </a:pP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lvl="0">
              <a:lnSpc>
                <a:spcPct val="100000"/>
              </a:lnSpc>
              <a:spcBef>
                <a:spcPts val="600"/>
              </a:spcBef>
              <a:spcAft>
                <a:spcPts val="0"/>
              </a:spcAft>
              <a:buClr>
                <a:schemeClr val="dk2"/>
              </a:buClr>
              <a:buSzPct val="25000"/>
            </a:pPr>
            <a:r>
              <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XX</a:t>
            </a:r>
            <a:r>
              <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rPr>
              <a:t>	</a:t>
            </a:r>
            <a:r>
              <a:rPr lang="en-GB" sz="1800" dirty="0">
                <a:latin typeface="Verdana" panose="020B0604030504040204" pitchFamily="34" charset="0"/>
                <a:ea typeface="Verdana" panose="020B0604030504040204" pitchFamily="34" charset="0"/>
                <a:cs typeface="Verdana" panose="020B0604030504040204" pitchFamily="34" charset="0"/>
              </a:rPr>
              <a:t> Recording</a:t>
            </a:r>
          </a:p>
          <a:p>
            <a:pPr marL="428625" marR="0" lvl="0" indent="-428625" algn="l" rtl="0">
              <a:lnSpc>
                <a:spcPct val="100000"/>
              </a:lnSpc>
              <a:spcBef>
                <a:spcPts val="600"/>
              </a:spcBef>
              <a:spcAft>
                <a:spcPts val="0"/>
              </a:spcAft>
              <a:buClr>
                <a:schemeClr val="lt2"/>
              </a:buClr>
              <a:buSzPct val="25000"/>
              <a:buFont typeface="Arial"/>
              <a:buNone/>
            </a:pP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lvl="0">
              <a:lnSpc>
                <a:spcPct val="100000"/>
              </a:lnSpc>
              <a:spcBef>
                <a:spcPts val="600"/>
              </a:spcBef>
              <a:spcAft>
                <a:spcPts val="0"/>
              </a:spcAft>
              <a:buClr>
                <a:schemeClr val="dk2"/>
              </a:buClr>
              <a:buSzPct val="25000"/>
            </a:pPr>
            <a:r>
              <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XX</a:t>
            </a:r>
            <a:r>
              <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rPr>
              <a:t>	</a:t>
            </a:r>
            <a:r>
              <a:rPr lang="en-GB" sz="1800" dirty="0">
                <a:latin typeface="Verdana" panose="020B0604030504040204" pitchFamily="34" charset="0"/>
                <a:ea typeface="Verdana" panose="020B0604030504040204" pitchFamily="34" charset="0"/>
                <a:cs typeface="Verdana" panose="020B0604030504040204" pitchFamily="34" charset="0"/>
              </a:rPr>
              <a:t>Communication in an online environment</a:t>
            </a: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marL="428625" marR="0" lvl="0" indent="-428625" algn="l" rtl="0">
              <a:lnSpc>
                <a:spcPct val="100000"/>
              </a:lnSpc>
              <a:spcBef>
                <a:spcPts val="600"/>
              </a:spcBef>
              <a:spcAft>
                <a:spcPts val="0"/>
              </a:spcAft>
              <a:buClr>
                <a:schemeClr val="dk2"/>
              </a:buClr>
              <a:buSzPct val="25000"/>
              <a:buFont typeface="Arial"/>
              <a:buNone/>
            </a:pPr>
            <a:endPar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a:p>
            <a:pPr lvl="0">
              <a:lnSpc>
                <a:spcPct val="100000"/>
              </a:lnSpc>
              <a:spcBef>
                <a:spcPts val="600"/>
              </a:spcBef>
              <a:spcAft>
                <a:spcPts val="0"/>
              </a:spcAft>
              <a:buClr>
                <a:schemeClr val="dk2"/>
              </a:buClr>
              <a:buSzPct val="25000"/>
            </a:pPr>
            <a:r>
              <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XX</a:t>
            </a:r>
            <a:r>
              <a:rPr lang="en-GB" sz="1800" dirty="0">
                <a:latin typeface="Verdana" panose="020B0604030504040204" pitchFamily="34" charset="0"/>
                <a:ea typeface="Verdana" panose="020B0604030504040204" pitchFamily="34" charset="0"/>
                <a:cs typeface="Verdana" panose="020B0604030504040204" pitchFamily="34" charset="0"/>
              </a:rPr>
              <a:t>	Asking Questions</a:t>
            </a:r>
          </a:p>
          <a:p>
            <a:pPr lvl="0">
              <a:lnSpc>
                <a:spcPct val="100000"/>
              </a:lnSpc>
              <a:spcBef>
                <a:spcPts val="600"/>
              </a:spcBef>
              <a:spcAft>
                <a:spcPts val="0"/>
              </a:spcAft>
              <a:buClr>
                <a:schemeClr val="dk2"/>
              </a:buClr>
              <a:buSzPct val="25000"/>
            </a:pP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lvl="0">
              <a:lnSpc>
                <a:spcPct val="100000"/>
              </a:lnSpc>
              <a:spcBef>
                <a:spcPts val="600"/>
              </a:spcBef>
              <a:spcAft>
                <a:spcPts val="0"/>
              </a:spcAft>
              <a:buClr>
                <a:schemeClr val="dk2"/>
              </a:buClr>
              <a:buSzPct val="25000"/>
            </a:pPr>
            <a:r>
              <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XX</a:t>
            </a:r>
            <a:r>
              <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rPr>
              <a:t>	</a:t>
            </a:r>
            <a:r>
              <a:rPr lang="en-GB" sz="1800" dirty="0">
                <a:latin typeface="Verdana" panose="020B0604030504040204" pitchFamily="34" charset="0"/>
                <a:ea typeface="Verdana" panose="020B0604030504040204" pitchFamily="34" charset="0"/>
                <a:cs typeface="Verdana" panose="020B0604030504040204" pitchFamily="34" charset="0"/>
              </a:rPr>
              <a:t>Using Polls</a:t>
            </a:r>
          </a:p>
          <a:p>
            <a:pPr lvl="0">
              <a:lnSpc>
                <a:spcPct val="100000"/>
              </a:lnSpc>
              <a:spcBef>
                <a:spcPts val="600"/>
              </a:spcBef>
              <a:spcAft>
                <a:spcPts val="0"/>
              </a:spcAft>
              <a:buClr>
                <a:schemeClr val="dk2"/>
              </a:buClr>
              <a:buSzPct val="25000"/>
            </a:pP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lvl="0">
              <a:lnSpc>
                <a:spcPct val="100000"/>
              </a:lnSpc>
              <a:spcBef>
                <a:spcPts val="600"/>
              </a:spcBef>
              <a:spcAft>
                <a:spcPts val="0"/>
              </a:spcAft>
              <a:buClr>
                <a:schemeClr val="dk2"/>
              </a:buClr>
              <a:buSzPct val="25000"/>
            </a:pPr>
            <a:r>
              <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XX</a:t>
            </a:r>
            <a:r>
              <a:rPr lang="en-GB" sz="1800" dirty="0">
                <a:latin typeface="Verdana" panose="020B0604030504040204" pitchFamily="34" charset="0"/>
                <a:ea typeface="Verdana" panose="020B0604030504040204" pitchFamily="34" charset="0"/>
                <a:cs typeface="Verdana" panose="020B0604030504040204" pitchFamily="34" charset="0"/>
              </a:rPr>
              <a:t>	Downloading Documents</a:t>
            </a:r>
            <a:endPar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251" name="Shape 25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2</a:t>
            </a:fld>
            <a:endParaRPr lang="en-GB" sz="800" b="1" i="0" u="none" strike="noStrike" cap="none">
              <a:solidFill>
                <a:schemeClr val="lt2"/>
              </a:solidFill>
              <a:latin typeface="Arial"/>
              <a:ea typeface="Arial"/>
              <a:cs typeface="Arial"/>
              <a:sym typeface="Arial"/>
            </a:endParaRPr>
          </a:p>
        </p:txBody>
      </p:sp>
      <p:cxnSp>
        <p:nvCxnSpPr>
          <p:cNvPr id="252" name="Shape 252"/>
          <p:cNvCxnSpPr/>
          <p:nvPr/>
        </p:nvCxnSpPr>
        <p:spPr>
          <a:xfrm>
            <a:off x="4502150" y="1846791"/>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3" name="Shape 253"/>
          <p:cNvCxnSpPr/>
          <p:nvPr/>
        </p:nvCxnSpPr>
        <p:spPr>
          <a:xfrm>
            <a:off x="4495800" y="2475125"/>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4" name="Shape 254"/>
          <p:cNvCxnSpPr/>
          <p:nvPr/>
        </p:nvCxnSpPr>
        <p:spPr>
          <a:xfrm>
            <a:off x="4495800" y="3156622"/>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5" name="Shape 255"/>
          <p:cNvCxnSpPr/>
          <p:nvPr/>
        </p:nvCxnSpPr>
        <p:spPr>
          <a:xfrm>
            <a:off x="4485823" y="3937363"/>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6" name="Shape 256"/>
          <p:cNvCxnSpPr/>
          <p:nvPr/>
        </p:nvCxnSpPr>
        <p:spPr>
          <a:xfrm>
            <a:off x="4485823" y="4656116"/>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7" name="Shape 257"/>
          <p:cNvCxnSpPr/>
          <p:nvPr/>
        </p:nvCxnSpPr>
        <p:spPr>
          <a:xfrm>
            <a:off x="4485823" y="5211846"/>
            <a:ext cx="4114800" cy="0"/>
          </a:xfrm>
          <a:prstGeom prst="straightConnector1">
            <a:avLst/>
          </a:prstGeom>
          <a:noFill/>
          <a:ln w="9525" cap="flat" cmpd="sng">
            <a:solidFill>
              <a:schemeClr val="dk2"/>
            </a:solidFill>
            <a:prstDash val="solid"/>
            <a:round/>
            <a:headEnd type="none" w="med" len="med"/>
            <a:tailEnd type="none" w="med" len="med"/>
          </a:ln>
        </p:spPr>
      </p:cxnSp>
      <p:sp>
        <p:nvSpPr>
          <p:cNvPr id="258" name="Shape 258"/>
          <p:cNvSpPr>
            <a:spLocks noGrp="1"/>
          </p:cNvSpPr>
          <p:nvPr>
            <p:ph type="pic" idx="2"/>
          </p:nvPr>
        </p:nvSpPr>
        <p:spPr>
          <a:xfrm>
            <a:off x="0" y="0"/>
            <a:ext cx="3876673" cy="6858000"/>
          </a:xfrm>
          <a:prstGeom prst="rect">
            <a:avLst/>
          </a:prstGeom>
          <a:solidFill>
            <a:srgbClr val="BBBBBB"/>
          </a:solidFill>
          <a:ln>
            <a:noFill/>
          </a:ln>
        </p:spPr>
        <p:txBody>
          <a:bodyPr lIns="91425" tIns="91425" rIns="91425" bIns="91425" anchor="t" anchorCtr="0">
            <a:noAutofit/>
          </a:bodyPr>
          <a:lstStyle/>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endParaRPr dirty="0"/>
          </a:p>
          <a:p>
            <a:pPr lvl="0">
              <a:lnSpc>
                <a:spcPct val="200000"/>
              </a:lnSpc>
              <a:spcBef>
                <a:spcPts val="0"/>
              </a:spcBef>
              <a:buClr>
                <a:schemeClr val="dk1"/>
              </a:buClr>
              <a:buSzPct val="100000"/>
              <a:buFont typeface="Arial"/>
              <a:buNone/>
            </a:pPr>
            <a:r>
              <a:rPr lang="en-GB" dirty="0"/>
              <a:t>Image placeholder</a:t>
            </a:r>
          </a:p>
          <a:p>
            <a:pPr lvl="0">
              <a:spcBef>
                <a:spcPts val="0"/>
              </a:spcBef>
              <a:buClr>
                <a:schemeClr val="dk1"/>
              </a:buClr>
              <a:buSzPct val="100000"/>
              <a:buFont typeface="Arial"/>
              <a:buNone/>
            </a:pPr>
            <a:endParaRPr dirty="0"/>
          </a:p>
          <a:p>
            <a:pPr lvl="0">
              <a:spcBef>
                <a:spcPts val="0"/>
              </a:spcBef>
              <a:buNone/>
            </a:pPr>
            <a:endParaRPr dirty="0"/>
          </a:p>
        </p:txBody>
      </p:sp>
      <p:sp>
        <p:nvSpPr>
          <p:cNvPr id="260" name="Shape 260"/>
          <p:cNvSpPr txBox="1"/>
          <p:nvPr/>
        </p:nvSpPr>
        <p:spPr>
          <a:xfrm>
            <a:off x="1393204" y="161925"/>
            <a:ext cx="2249014"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r>
              <a:rPr lang="en-GB" sz="700" b="0" i="0" u="none" strike="noStrike" cap="none">
                <a:solidFill>
                  <a:srgbClr val="000000"/>
                </a:solidFill>
                <a:latin typeface="Arial"/>
                <a:ea typeface="Arial"/>
                <a:cs typeface="Arial"/>
                <a:sym typeface="Arial"/>
              </a:rPr>
              <a:t>Image by Photographer’s Name (Credit in black type) or </a:t>
            </a:r>
          </a:p>
          <a:p>
            <a:pPr marL="0" marR="0" lvl="0" indent="0" algn="r" rtl="0">
              <a:lnSpc>
                <a:spcPct val="128571"/>
              </a:lnSpc>
              <a:spcBef>
                <a:spcPts val="0"/>
              </a:spcBef>
              <a:buSzPct val="25000"/>
              <a:buNone/>
            </a:pPr>
            <a:r>
              <a:rPr lang="en-GB" sz="700" b="0" i="0" u="none" strike="noStrike" cap="none">
                <a:solidFill>
                  <a:srgbClr val="FFFFFF"/>
                </a:solidFill>
                <a:latin typeface="Arial"/>
                <a:ea typeface="Arial"/>
                <a:cs typeface="Arial"/>
                <a:sym typeface="Arial"/>
              </a:rPr>
              <a:t>Image by Photographer’s Name (Credit in white type)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7405" r="8784"/>
          <a:stretch/>
        </p:blipFill>
        <p:spPr>
          <a:xfrm>
            <a:off x="-338275" y="0"/>
            <a:ext cx="4214948" cy="6858000"/>
          </a:xfrm>
          <a:prstGeom prst="rect">
            <a:avLst/>
          </a:prstGeom>
        </p:spPr>
      </p:pic>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Marking Activity</a:t>
            </a:r>
          </a:p>
        </p:txBody>
      </p:sp>
      <p:sp>
        <p:nvSpPr>
          <p:cNvPr id="366" name="Shape 36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20</a:t>
            </a:fld>
            <a:endParaRPr lang="en-GB" sz="800" b="1">
              <a:solidFill>
                <a:schemeClr val="lt2"/>
              </a:solidFill>
              <a:latin typeface="Arial"/>
              <a:ea typeface="Arial"/>
              <a:cs typeface="Arial"/>
              <a:sym typeface="Arial"/>
            </a:endParaRPr>
          </a:p>
        </p:txBody>
      </p:sp>
      <p:sp>
        <p:nvSpPr>
          <p:cNvPr id="6" name="Shape 363"/>
          <p:cNvSpPr txBox="1">
            <a:spLocks noGrp="1"/>
          </p:cNvSpPr>
          <p:nvPr>
            <p:ph type="body" idx="1"/>
          </p:nvPr>
        </p:nvSpPr>
        <p:spPr>
          <a:xfrm>
            <a:off x="539997" y="1532026"/>
            <a:ext cx="5052763" cy="3124200"/>
          </a:xfrm>
          <a:prstGeom prst="rect">
            <a:avLst/>
          </a:prstGeom>
          <a:noFill/>
          <a:ln>
            <a:noFill/>
          </a:ln>
        </p:spPr>
        <p:txBody>
          <a:bodyPr lIns="0" tIns="0" rIns="0" bIns="0" anchor="t" anchorCtr="0">
            <a:noAutofit/>
          </a:bodyPr>
          <a:lstStyle/>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Student response 2a</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Question: 2</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Document ID: </a:t>
            </a:r>
            <a:r>
              <a:rPr lang="en-GB" sz="1800" dirty="0" smtClean="0">
                <a:latin typeface="Verdana" panose="020B0604030504040204" pitchFamily="34" charset="0"/>
                <a:ea typeface="Verdana" panose="020B0604030504040204" pitchFamily="34" charset="0"/>
                <a:cs typeface="Verdana" panose="020B0604030504040204" pitchFamily="34" charset="0"/>
              </a:rPr>
              <a:t>0429004227357</a:t>
            </a:r>
            <a:endPar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buSzPct val="25000"/>
            </a:pPr>
            <a:endParaRPr lang="en-GB" sz="1800" dirty="0">
              <a:latin typeface="Verdana" panose="020B0604030504040204" pitchFamily="34" charset="0"/>
              <a:ea typeface="Verdana" panose="020B0604030504040204" pitchFamily="34" charset="0"/>
              <a:cs typeface="Verdana" panose="020B0604030504040204" pitchFamily="34" charset="0"/>
            </a:endParaRP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[Inset online: Marking activity to appear here]</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8903855"/>
      </p:ext>
    </p:extLst>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6" y="418050"/>
            <a:ext cx="7867733" cy="1160749"/>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Response 2a to Question 2. All four AOs.</a:t>
            </a:r>
          </a:p>
        </p:txBody>
      </p:sp>
      <p:sp>
        <p:nvSpPr>
          <p:cNvPr id="323" name="Shape 323"/>
          <p:cNvSpPr txBox="1">
            <a:spLocks noGrp="1"/>
          </p:cNvSpPr>
          <p:nvPr>
            <p:ph type="body" idx="1"/>
          </p:nvPr>
        </p:nvSpPr>
        <p:spPr>
          <a:xfrm>
            <a:off x="539996" y="1578799"/>
            <a:ext cx="8194305" cy="4383109"/>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1"/>
              </a:buClr>
              <a:buSzPct val="25000"/>
              <a:buFont typeface="Arial"/>
              <a:buNone/>
            </a:pPr>
            <a:r>
              <a:rPr lang="en-GB" sz="18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AO1</a:t>
            </a:r>
          </a:p>
          <a:p>
            <a:pPr marL="0" marR="0" lvl="0" indent="0" algn="l" rtl="0">
              <a:lnSpc>
                <a:spcPct val="118750"/>
              </a:lnSpc>
              <a:spcBef>
                <a:spcPts val="0"/>
              </a:spcBef>
              <a:spcAft>
                <a:spcPts val="0"/>
              </a:spcAft>
              <a:buClr>
                <a:schemeClr val="dk1"/>
              </a:buClr>
              <a:buSzPct val="25000"/>
              <a:buFont typeface="Arial"/>
              <a:buNone/>
            </a:pPr>
            <a:r>
              <a:rPr lang="en-GB" sz="1800" dirty="0">
                <a:latin typeface="Verdana" panose="020B0604030504040204" pitchFamily="34" charset="0"/>
                <a:ea typeface="Verdana" panose="020B0604030504040204" pitchFamily="34" charset="0"/>
                <a:cs typeface="Verdana" panose="020B0604030504040204" pitchFamily="34" charset="0"/>
              </a:rPr>
              <a:t>The argument is not immediately focused on the question. The first two pages consider absence of friendship, with some irrelevant quotation. Later, there is reference to Celie’s friendship with Shug and Louisa’s with Sissy, but the approach is largely narrative</a:t>
            </a:r>
          </a:p>
          <a:p>
            <a:pPr marL="0" marR="0" lvl="0" indent="0" algn="l" rtl="0">
              <a:lnSpc>
                <a:spcPct val="118750"/>
              </a:lnSpc>
              <a:spcBef>
                <a:spcPts val="0"/>
              </a:spcBef>
              <a:spcAft>
                <a:spcPts val="0"/>
              </a:spcAft>
              <a:buClr>
                <a:schemeClr val="dk1"/>
              </a:buClr>
              <a:buSzPct val="25000"/>
              <a:buFont typeface="Arial"/>
              <a:buNone/>
            </a:pPr>
            <a:r>
              <a:rPr lang="en-GB" sz="18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AO2</a:t>
            </a:r>
          </a:p>
          <a:p>
            <a:pPr marL="0" marR="0" lvl="0" indent="0" algn="l" rtl="0">
              <a:lnSpc>
                <a:spcPct val="118750"/>
              </a:lnSpc>
              <a:spcBef>
                <a:spcPts val="0"/>
              </a:spcBef>
              <a:spcAft>
                <a:spcPts val="0"/>
              </a:spcAft>
              <a:buClr>
                <a:schemeClr val="dk1"/>
              </a:buClr>
              <a:buSzPct val="25000"/>
              <a:buFont typeface="Arial"/>
              <a:buNone/>
            </a:pPr>
            <a:r>
              <a:rPr lang="en-GB" sz="18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There is a surface reading of the texts which shows little attempt to examine the writer’s craft. Promising ideas such as Shug being the ‘catalyst for Celie’s self-discovery’ are not explored</a:t>
            </a:r>
          </a:p>
          <a:p>
            <a:pPr marL="0" marR="0" lvl="0" indent="0" algn="l" rtl="0">
              <a:lnSpc>
                <a:spcPct val="118750"/>
              </a:lnSpc>
              <a:spcBef>
                <a:spcPts val="0"/>
              </a:spcBef>
              <a:spcAft>
                <a:spcPts val="0"/>
              </a:spcAft>
              <a:buClr>
                <a:schemeClr val="dk1"/>
              </a:buClr>
              <a:buSzPct val="25000"/>
              <a:buFont typeface="Arial"/>
              <a:buNone/>
            </a:pPr>
            <a:r>
              <a:rPr lang="en-GB" sz="1800" dirty="0">
                <a:latin typeface="Verdana" panose="020B0604030504040204" pitchFamily="34" charset="0"/>
                <a:ea typeface="Verdana" panose="020B0604030504040204" pitchFamily="34" charset="0"/>
                <a:cs typeface="Verdana" panose="020B0604030504040204" pitchFamily="34" charset="0"/>
              </a:rPr>
              <a:t>AO3</a:t>
            </a:r>
          </a:p>
          <a:p>
            <a:pPr marL="0" marR="0" lvl="0" indent="0" algn="l" rtl="0">
              <a:lnSpc>
                <a:spcPct val="118750"/>
              </a:lnSpc>
              <a:spcBef>
                <a:spcPts val="0"/>
              </a:spcBef>
              <a:spcAft>
                <a:spcPts val="0"/>
              </a:spcAft>
              <a:buClr>
                <a:schemeClr val="dk1"/>
              </a:buClr>
              <a:buSzPct val="25000"/>
              <a:buFont typeface="Arial"/>
              <a:buNone/>
            </a:pPr>
            <a:r>
              <a:rPr lang="en-GB" sz="1800" dirty="0">
                <a:latin typeface="Verdana" panose="020B0604030504040204" pitchFamily="34" charset="0"/>
                <a:ea typeface="Verdana" panose="020B0604030504040204" pitchFamily="34" charset="0"/>
                <a:cs typeface="Verdana" panose="020B0604030504040204" pitchFamily="34" charset="0"/>
              </a:rPr>
              <a:t>Contextual factors are not explicitly considered</a:t>
            </a:r>
          </a:p>
          <a:p>
            <a:pPr marL="0" marR="0" lvl="0" indent="0" algn="l" rtl="0">
              <a:lnSpc>
                <a:spcPct val="118750"/>
              </a:lnSpc>
              <a:spcBef>
                <a:spcPts val="0"/>
              </a:spcBef>
              <a:spcAft>
                <a:spcPts val="0"/>
              </a:spcAft>
              <a:buClr>
                <a:schemeClr val="dk1"/>
              </a:buClr>
              <a:buSzPct val="25000"/>
              <a:buFont typeface="Arial"/>
              <a:buNone/>
            </a:pPr>
            <a:r>
              <a:rPr lang="en-GB" sz="1800" dirty="0">
                <a:latin typeface="Verdana" panose="020B0604030504040204" pitchFamily="34" charset="0"/>
                <a:ea typeface="Verdana" panose="020B0604030504040204" pitchFamily="34" charset="0"/>
                <a:cs typeface="Verdana" panose="020B0604030504040204" pitchFamily="34" charset="0"/>
              </a:rPr>
              <a:t>AO4</a:t>
            </a:r>
          </a:p>
          <a:p>
            <a:pPr marL="0" marR="0" lvl="0" indent="0" algn="l" rtl="0">
              <a:lnSpc>
                <a:spcPct val="118750"/>
              </a:lnSpc>
              <a:spcBef>
                <a:spcPts val="0"/>
              </a:spcBef>
              <a:spcAft>
                <a:spcPts val="0"/>
              </a:spcAft>
              <a:buClr>
                <a:schemeClr val="dk1"/>
              </a:buClr>
              <a:buSzPct val="25000"/>
              <a:buFont typeface="Arial"/>
              <a:buNone/>
            </a:pPr>
            <a:r>
              <a:rPr lang="en-GB" sz="1800" dirty="0">
                <a:latin typeface="Verdana" panose="020B0604030504040204" pitchFamily="34" charset="0"/>
                <a:ea typeface="Verdana" panose="020B0604030504040204" pitchFamily="34" charset="0"/>
                <a:cs typeface="Verdana" panose="020B0604030504040204" pitchFamily="34" charset="0"/>
              </a:rPr>
              <a:t>Relevant connections between texts are made, with clear examples focused on a number of relationships between characters.</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21</a:t>
            </a:fld>
            <a:endParaRPr lang="en-GB" sz="800" b="1">
              <a:solidFill>
                <a:schemeClr val="lt2"/>
              </a:solidFill>
              <a:latin typeface="Arial"/>
              <a:ea typeface="Arial"/>
              <a:cs typeface="Arial"/>
              <a:sym typeface="Arial"/>
            </a:endParaRPr>
          </a:p>
        </p:txBody>
      </p:sp>
      <p:sp>
        <p:nvSpPr>
          <p:cNvPr id="328" name="Shape 328"/>
          <p:cNvSpPr txBox="1"/>
          <p:nvPr/>
        </p:nvSpPr>
        <p:spPr>
          <a:xfrm>
            <a:off x="6250354" y="1578799"/>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4037530950"/>
      </p:ext>
    </p:extLst>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Shape 373"/>
          <p:cNvSpPr txBox="1">
            <a:spLocks noGrp="1"/>
          </p:cNvSpPr>
          <p:nvPr>
            <p:ph type="title"/>
          </p:nvPr>
        </p:nvSpPr>
        <p:spPr>
          <a:xfrm>
            <a:off x="541336" y="417599"/>
            <a:ext cx="6773863" cy="1096874"/>
          </a:xfrm>
          <a:prstGeom prst="rect">
            <a:avLst/>
          </a:prstGeom>
          <a:noFill/>
          <a:ln>
            <a:noFill/>
          </a:ln>
        </p:spPr>
        <p:txBody>
          <a:bodyPr lIns="0" tIns="0" rIns="0" bIns="0" anchor="ctr" anchorCtr="0">
            <a:noAutofit/>
          </a:bodyPr>
          <a:lstStyle/>
          <a:p>
            <a:pPr marL="0" marR="0" lvl="0" indent="0" rtl="0">
              <a:lnSpc>
                <a:spcPct val="117647"/>
              </a:lnSpc>
              <a:spcBef>
                <a:spcPts val="0"/>
              </a:spcBef>
              <a:buClr>
                <a:schemeClr val="lt2"/>
              </a:buClr>
              <a:buSzPct val="25000"/>
              <a:buFont typeface="Times New Roman"/>
              <a:buNone/>
            </a:pPr>
            <a:r>
              <a:rPr lang="en-GB" sz="3400" b="1" i="0" u="none" strike="noStrike" cap="none" dirty="0">
                <a:solidFill>
                  <a:srgbClr val="0070C0"/>
                </a:solidFill>
                <a:latin typeface="Verdana" panose="020B0604030504040204" pitchFamily="34" charset="0"/>
                <a:ea typeface="Verdana" panose="020B0604030504040204" pitchFamily="34" charset="0"/>
                <a:cs typeface="Verdana" panose="020B0604030504040204" pitchFamily="34" charset="0"/>
                <a:sym typeface="Times New Roman"/>
              </a:rPr>
              <a:t>Candidates who performed less well tended to:</a:t>
            </a:r>
          </a:p>
        </p:txBody>
      </p:sp>
      <p:sp>
        <p:nvSpPr>
          <p:cNvPr id="2" name="Text Placeholder 1">
            <a:extLst>
              <a:ext uri="{FF2B5EF4-FFF2-40B4-BE49-F238E27FC236}">
                <a16:creationId xmlns:a16="http://schemas.microsoft.com/office/drawing/2014/main" xmlns="" id="{D1C398BE-48C1-426B-92FB-3FC745BD9E6B}"/>
              </a:ext>
            </a:extLst>
          </p:cNvPr>
          <p:cNvSpPr>
            <a:spLocks noGrp="1"/>
          </p:cNvSpPr>
          <p:nvPr>
            <p:ph type="body" idx="1"/>
          </p:nvPr>
        </p:nvSpPr>
        <p:spPr/>
        <p:txBody>
          <a:bodyPr/>
          <a:lstStyle/>
          <a:p>
            <a:pPr lvl="0"/>
            <a:r>
              <a:rPr lang="en-GB" sz="1800" b="1" dirty="0">
                <a:solidFill>
                  <a:srgbClr val="0070C0"/>
                </a:solidFill>
                <a:latin typeface="Verdana" panose="020B0604030504040204" pitchFamily="34" charset="0"/>
                <a:ea typeface="Verdana" panose="020B0604030504040204" pitchFamily="34" charset="0"/>
                <a:cs typeface="Verdana" panose="020B0604030504040204" pitchFamily="34" charset="0"/>
              </a:rPr>
              <a:t>1. Struggled to formulate an argument from the start and only began to establish one towards the end of the response</a:t>
            </a:r>
            <a:endParaRPr lang="en-GB" sz="1800"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pPr lvl="0"/>
            <a:r>
              <a:rPr lang="en-GB" sz="1800" b="1" dirty="0">
                <a:solidFill>
                  <a:srgbClr val="0070C0"/>
                </a:solidFill>
                <a:latin typeface="Verdana" panose="020B0604030504040204" pitchFamily="34" charset="0"/>
                <a:ea typeface="Verdana" panose="020B0604030504040204" pitchFamily="34" charset="0"/>
                <a:cs typeface="Verdana" panose="020B0604030504040204" pitchFamily="34" charset="0"/>
              </a:rPr>
              <a:t>2. Referred to the authors only rarely, if at all, and had limited awareness of how the writers worked to control reader-response</a:t>
            </a:r>
            <a:endParaRPr lang="en-GB" sz="1800"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pPr lvl="0"/>
            <a:r>
              <a:rPr lang="en-GB" sz="1800" b="1" dirty="0">
                <a:solidFill>
                  <a:srgbClr val="0070C0"/>
                </a:solidFill>
                <a:latin typeface="Verdana" panose="020B0604030504040204" pitchFamily="34" charset="0"/>
                <a:ea typeface="Verdana" panose="020B0604030504040204" pitchFamily="34" charset="0"/>
                <a:cs typeface="Verdana" panose="020B0604030504040204" pitchFamily="34" charset="0"/>
              </a:rPr>
              <a:t>3. Used a mass of contextual material indiscriminately or used none at all</a:t>
            </a:r>
            <a:endParaRPr lang="en-GB" sz="1800"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pPr lvl="0"/>
            <a:r>
              <a:rPr lang="en-GB" sz="1800" b="1" dirty="0">
                <a:solidFill>
                  <a:srgbClr val="0070C0"/>
                </a:solidFill>
                <a:latin typeface="Verdana" panose="020B0604030504040204" pitchFamily="34" charset="0"/>
                <a:ea typeface="Verdana" panose="020B0604030504040204" pitchFamily="34" charset="0"/>
                <a:cs typeface="Verdana" panose="020B0604030504040204" pitchFamily="34" charset="0"/>
              </a:rPr>
              <a:t>4. Made only very general and superficial links between texts.</a:t>
            </a:r>
            <a:endParaRPr lang="en-GB" sz="1800"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endParaRPr lang="en-GB" dirty="0"/>
          </a:p>
        </p:txBody>
      </p:sp>
      <p:cxnSp>
        <p:nvCxnSpPr>
          <p:cNvPr id="374" name="Shape 374"/>
          <p:cNvCxnSpPr/>
          <p:nvPr/>
        </p:nvCxnSpPr>
        <p:spPr>
          <a:xfrm>
            <a:off x="8465042" y="6504780"/>
            <a:ext cx="0" cy="86399"/>
          </a:xfrm>
          <a:prstGeom prst="straightConnector1">
            <a:avLst/>
          </a:prstGeom>
          <a:noFill/>
          <a:ln w="9525" cap="flat" cmpd="sng">
            <a:solidFill>
              <a:srgbClr val="FFFFFF"/>
            </a:solidFill>
            <a:prstDash val="solid"/>
            <a:round/>
            <a:headEnd type="none" w="med" len="med"/>
            <a:tailEnd type="none" w="med" len="med"/>
          </a:ln>
        </p:spPr>
      </p:cxnSp>
      <p:sp>
        <p:nvSpPr>
          <p:cNvPr id="375" name="Shape 375"/>
          <p:cNvSpPr txBox="1"/>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rgbClr val="FFFFFF"/>
                </a:solidFill>
                <a:latin typeface="Arial"/>
                <a:ea typeface="Arial"/>
                <a:cs typeface="Arial"/>
                <a:sym typeface="Arial"/>
              </a:rPr>
              <a:t>22</a:t>
            </a:fld>
            <a:endParaRPr lang="en-GB" sz="800" b="1">
              <a:solidFill>
                <a:srgbClr val="FFFFFF"/>
              </a:solidFill>
              <a:latin typeface="Arial"/>
              <a:ea typeface="Arial"/>
              <a:cs typeface="Arial"/>
              <a:sym typeface="Arial"/>
            </a:endParaRP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819397" y="263220"/>
            <a:ext cx="7101445" cy="1803086"/>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Question 3 from Question paper. Colonisation and its aftermath.</a:t>
            </a:r>
          </a:p>
        </p:txBody>
      </p:sp>
      <p:sp>
        <p:nvSpPr>
          <p:cNvPr id="432" name="Shape 432"/>
          <p:cNvSpPr txBox="1">
            <a:spLocks noGrp="1"/>
          </p:cNvSpPr>
          <p:nvPr>
            <p:ph type="body" idx="1"/>
          </p:nvPr>
        </p:nvSpPr>
        <p:spPr>
          <a:xfrm>
            <a:off x="1397948" y="2441246"/>
            <a:ext cx="6059487" cy="3171825"/>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rgbClr val="000000"/>
              </a:buClr>
              <a:buSzPct val="25000"/>
              <a:buFont typeface="Arial"/>
              <a:buNone/>
            </a:pPr>
            <a:r>
              <a:rPr lang="en-GB" sz="18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Compare the ways in which the writers of your two chosen texts present exploitation. You must relate your discussion to relevant contextual factors.</a:t>
            </a:r>
          </a:p>
        </p:txBody>
      </p:sp>
      <p:sp>
        <p:nvSpPr>
          <p:cNvPr id="433" name="Shape 433"/>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23</a:t>
            </a:fld>
            <a:endParaRPr lang="en-GB" sz="800" b="1">
              <a:solidFill>
                <a:schemeClr val="lt2"/>
              </a:solidFill>
              <a:latin typeface="Arial"/>
              <a:ea typeface="Arial"/>
              <a:cs typeface="Arial"/>
              <a:sym typeface="Arial"/>
            </a:endParaRP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D83DDB-1A41-4C8D-A39D-4DDBA375E882}"/>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Marking Activity</a:t>
            </a:r>
          </a:p>
        </p:txBody>
      </p:sp>
      <p:sp>
        <p:nvSpPr>
          <p:cNvPr id="3" name="Text Placeholder 2">
            <a:extLst>
              <a:ext uri="{FF2B5EF4-FFF2-40B4-BE49-F238E27FC236}">
                <a16:creationId xmlns:a16="http://schemas.microsoft.com/office/drawing/2014/main" xmlns="" id="{68DE2F43-16C1-41F1-9D81-C82621907E7B}"/>
              </a:ext>
            </a:extLst>
          </p:cNvPr>
          <p:cNvSpPr>
            <a:spLocks noGrp="1"/>
          </p:cNvSpPr>
          <p:nvPr>
            <p:ph type="body" idx="1"/>
          </p:nvPr>
        </p:nvSpPr>
        <p:spPr/>
        <p:txBody>
          <a:bodyPr/>
          <a:lstStyle/>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Student response 3a</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Question: 3</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Document ID: </a:t>
            </a:r>
            <a:r>
              <a:rPr lang="en-GB" sz="1800" dirty="0" smtClean="0">
                <a:latin typeface="Verdana" panose="020B0604030504040204" pitchFamily="34" charset="0"/>
                <a:ea typeface="Verdana" panose="020B0604030504040204" pitchFamily="34" charset="0"/>
                <a:cs typeface="Verdana" panose="020B0604030504040204" pitchFamily="34" charset="0"/>
              </a:rPr>
              <a:t>0429004221212</a:t>
            </a:r>
            <a:endPar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buSzPct val="25000"/>
            </a:pPr>
            <a:endParaRPr lang="en-GB" sz="1800" dirty="0">
              <a:latin typeface="Verdana" panose="020B0604030504040204" pitchFamily="34" charset="0"/>
              <a:ea typeface="Verdana" panose="020B0604030504040204" pitchFamily="34" charset="0"/>
              <a:cs typeface="Verdana" panose="020B0604030504040204" pitchFamily="34" charset="0"/>
            </a:endParaRP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[Inset online: Marking activity to appear here]</a:t>
            </a:r>
          </a:p>
          <a:p>
            <a:endParaRPr lang="en-GB" dirty="0"/>
          </a:p>
        </p:txBody>
      </p:sp>
      <p:sp>
        <p:nvSpPr>
          <p:cNvPr id="4" name="Slide Number Placeholder 3">
            <a:extLst>
              <a:ext uri="{FF2B5EF4-FFF2-40B4-BE49-F238E27FC236}">
                <a16:creationId xmlns:a16="http://schemas.microsoft.com/office/drawing/2014/main" xmlns="" id="{C311AC2E-1C91-42E6-804F-BB34A3CDDF0B}"/>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24</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5529962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0A11CA-F265-4046-9C11-84E97A994357}"/>
              </a:ext>
            </a:extLst>
          </p:cNvPr>
          <p:cNvSpPr>
            <a:spLocks noGrp="1"/>
          </p:cNvSpPr>
          <p:nvPr>
            <p:ph type="title"/>
          </p:nvPr>
        </p:nvSpPr>
        <p:spPr>
          <a:xfrm>
            <a:off x="541336" y="417600"/>
            <a:ext cx="7759515" cy="686806"/>
          </a:xfrm>
        </p:spPr>
        <p:txBody>
          <a:bodyPr/>
          <a:lstStyle/>
          <a:p>
            <a:r>
              <a:rPr lang="en-GB" sz="2400" dirty="0">
                <a:latin typeface="Verdana" panose="020B0604030504040204" pitchFamily="34" charset="0"/>
                <a:ea typeface="Verdana" panose="020B0604030504040204" pitchFamily="34" charset="0"/>
                <a:cs typeface="Verdana" panose="020B0604030504040204" pitchFamily="34" charset="0"/>
              </a:rPr>
              <a:t>Response 3a to Question 3. All four AOs.</a:t>
            </a:r>
          </a:p>
        </p:txBody>
      </p:sp>
      <p:sp>
        <p:nvSpPr>
          <p:cNvPr id="3" name="Text Placeholder 2">
            <a:extLst>
              <a:ext uri="{FF2B5EF4-FFF2-40B4-BE49-F238E27FC236}">
                <a16:creationId xmlns:a16="http://schemas.microsoft.com/office/drawing/2014/main" xmlns="" id="{D3C44DA0-B2B9-4590-A9CD-F5B8CD12A033}"/>
              </a:ext>
            </a:extLst>
          </p:cNvPr>
          <p:cNvSpPr>
            <a:spLocks noGrp="1"/>
          </p:cNvSpPr>
          <p:nvPr>
            <p:ph type="body" idx="1"/>
          </p:nvPr>
        </p:nvSpPr>
        <p:spPr>
          <a:xfrm>
            <a:off x="446333" y="973776"/>
            <a:ext cx="8198903" cy="5427023"/>
          </a:xfrm>
        </p:spPr>
        <p:txBody>
          <a:bodyPr/>
          <a:lstStyle/>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AO1</a:t>
            </a:r>
          </a:p>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The candidate has approached exploitation from a number of different angles, particularly when discussing Huckleberry Finn, but the central argument is consistent (‘the subtle and ingrained nature of exploitation’) and the conclusion takes account of the negative effects on those who exploit.</a:t>
            </a:r>
          </a:p>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AO2</a:t>
            </a:r>
          </a:p>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The focus is unswervingly on what the writers are showing and how they are showing it. The candidate clearly knows and understands the texts.</a:t>
            </a:r>
          </a:p>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AO3</a:t>
            </a:r>
          </a:p>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There are specific contextual references (antebellum America and King Leopold) which serve to help the argument, although these are undeveloped.</a:t>
            </a:r>
          </a:p>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AO4</a:t>
            </a:r>
          </a:p>
          <a:p>
            <a:pPr marL="101600" indent="0">
              <a:buNone/>
            </a:pPr>
            <a:r>
              <a:rPr lang="en-GB" b="0" dirty="0">
                <a:latin typeface="Verdana" panose="020B0604030504040204" pitchFamily="34" charset="0"/>
                <a:ea typeface="Verdana" panose="020B0604030504040204" pitchFamily="34" charset="0"/>
                <a:cs typeface="Verdana" panose="020B0604030504040204" pitchFamily="34" charset="0"/>
              </a:rPr>
              <a:t>There is consistent linking. The candidate shows the similarities between the texts (racial exploitation) and the differences.</a:t>
            </a:r>
          </a:p>
        </p:txBody>
      </p:sp>
      <p:sp>
        <p:nvSpPr>
          <p:cNvPr id="4" name="Slide Number Placeholder 3">
            <a:extLst>
              <a:ext uri="{FF2B5EF4-FFF2-40B4-BE49-F238E27FC236}">
                <a16:creationId xmlns:a16="http://schemas.microsoft.com/office/drawing/2014/main" xmlns="" id="{70B5393D-90D2-4DC1-BA56-DE78DB880660}"/>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2162768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FB37675-2590-42A4-9A31-986278ED2A84}"/>
              </a:ext>
            </a:extLst>
          </p:cNvPr>
          <p:cNvSpPr>
            <a:spLocks noGrp="1"/>
          </p:cNvSpPr>
          <p:nvPr>
            <p:ph type="title"/>
          </p:nvPr>
        </p:nvSpPr>
        <p:spPr>
          <a:xfrm>
            <a:off x="541336" y="417598"/>
            <a:ext cx="8080149" cy="1909966"/>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Question 4 from Question paper. Colonisation and its Aftermath.</a:t>
            </a:r>
          </a:p>
        </p:txBody>
      </p:sp>
      <p:sp>
        <p:nvSpPr>
          <p:cNvPr id="3" name="Text Placeholder 2">
            <a:extLst>
              <a:ext uri="{FF2B5EF4-FFF2-40B4-BE49-F238E27FC236}">
                <a16:creationId xmlns:a16="http://schemas.microsoft.com/office/drawing/2014/main" xmlns="" id="{0AECCDD7-E542-4CBA-83A7-C44C7675D836}"/>
              </a:ext>
            </a:extLst>
          </p:cNvPr>
          <p:cNvSpPr>
            <a:spLocks noGrp="1"/>
          </p:cNvSpPr>
          <p:nvPr>
            <p:ph type="body" idx="1"/>
          </p:nvPr>
        </p:nvSpPr>
        <p:spPr>
          <a:xfrm>
            <a:off x="1219819" y="2548123"/>
            <a:ext cx="6059487" cy="3171825"/>
          </a:xfrm>
        </p:spPr>
        <p:txBody>
          <a:bodyPr/>
          <a:lstStyle/>
          <a:p>
            <a:r>
              <a:rPr lang="en-GB" sz="1800" dirty="0">
                <a:latin typeface="Verdana" panose="020B0604030504040204" pitchFamily="34" charset="0"/>
                <a:ea typeface="Verdana" panose="020B0604030504040204" pitchFamily="34" charset="0"/>
                <a:cs typeface="Verdana" panose="020B0604030504040204" pitchFamily="34" charset="0"/>
              </a:rPr>
              <a:t>Compare the ways in which the writers of your two chosen texts portray characters responding to unfamiliar environments. You must relate your discussion to relevant contextual factors.</a:t>
            </a:r>
          </a:p>
        </p:txBody>
      </p:sp>
      <p:sp>
        <p:nvSpPr>
          <p:cNvPr id="4" name="Slide Number Placeholder 3">
            <a:extLst>
              <a:ext uri="{FF2B5EF4-FFF2-40B4-BE49-F238E27FC236}">
                <a16:creationId xmlns:a16="http://schemas.microsoft.com/office/drawing/2014/main" xmlns="" id="{0F0F73B2-46AA-463E-B1DF-6D23953D7BBD}"/>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7220359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1FBD38-9C38-49BB-B847-180661C461FE}"/>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Marking Activity</a:t>
            </a:r>
          </a:p>
        </p:txBody>
      </p:sp>
      <p:sp>
        <p:nvSpPr>
          <p:cNvPr id="3" name="Text Placeholder 2">
            <a:extLst>
              <a:ext uri="{FF2B5EF4-FFF2-40B4-BE49-F238E27FC236}">
                <a16:creationId xmlns:a16="http://schemas.microsoft.com/office/drawing/2014/main" xmlns="" id="{6D9D051D-ED74-4401-9201-E048AED4893D}"/>
              </a:ext>
            </a:extLst>
          </p:cNvPr>
          <p:cNvSpPr>
            <a:spLocks noGrp="1"/>
          </p:cNvSpPr>
          <p:nvPr>
            <p:ph type="body" idx="1"/>
          </p:nvPr>
        </p:nvSpPr>
        <p:spPr/>
        <p:txBody>
          <a:bodyPr/>
          <a:lstStyle/>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Student response 4a</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Question: 4</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Document ID: </a:t>
            </a:r>
            <a:r>
              <a:rPr lang="en-GB" sz="1800" dirty="0" smtClean="0">
                <a:latin typeface="Verdana" panose="020B0604030504040204" pitchFamily="34" charset="0"/>
                <a:ea typeface="Verdana" panose="020B0604030504040204" pitchFamily="34" charset="0"/>
                <a:cs typeface="Verdana" panose="020B0604030504040204" pitchFamily="34" charset="0"/>
              </a:rPr>
              <a:t>0429004214815</a:t>
            </a:r>
            <a:endPar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buSzPct val="25000"/>
            </a:pPr>
            <a:endParaRPr lang="en-GB" sz="1800" dirty="0">
              <a:latin typeface="Verdana" panose="020B0604030504040204" pitchFamily="34" charset="0"/>
              <a:ea typeface="Verdana" panose="020B0604030504040204" pitchFamily="34" charset="0"/>
              <a:cs typeface="Verdana" panose="020B0604030504040204" pitchFamily="34" charset="0"/>
            </a:endParaRP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[Inset online: Marking activity to appear here]</a:t>
            </a:r>
          </a:p>
          <a:p>
            <a:endParaRPr lang="en-GB" dirty="0"/>
          </a:p>
        </p:txBody>
      </p:sp>
      <p:sp>
        <p:nvSpPr>
          <p:cNvPr id="4" name="Slide Number Placeholder 3">
            <a:extLst>
              <a:ext uri="{FF2B5EF4-FFF2-40B4-BE49-F238E27FC236}">
                <a16:creationId xmlns:a16="http://schemas.microsoft.com/office/drawing/2014/main" xmlns="" id="{83796342-D9DD-434D-9E68-947D1F485548}"/>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0222693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B611E91-B203-4BC6-9F14-5AD811D49D2F}"/>
              </a:ext>
            </a:extLst>
          </p:cNvPr>
          <p:cNvSpPr>
            <a:spLocks noGrp="1"/>
          </p:cNvSpPr>
          <p:nvPr>
            <p:ph type="title"/>
          </p:nvPr>
        </p:nvSpPr>
        <p:spPr>
          <a:xfrm>
            <a:off x="541336" y="417599"/>
            <a:ext cx="7260751" cy="1115925"/>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Response 4a to Question 4</a:t>
            </a:r>
          </a:p>
        </p:txBody>
      </p:sp>
      <p:sp>
        <p:nvSpPr>
          <p:cNvPr id="3" name="Text Placeholder 2">
            <a:extLst>
              <a:ext uri="{FF2B5EF4-FFF2-40B4-BE49-F238E27FC236}">
                <a16:creationId xmlns:a16="http://schemas.microsoft.com/office/drawing/2014/main" xmlns="" id="{D5B61D94-637C-4741-96E2-956D99215A82}"/>
              </a:ext>
            </a:extLst>
          </p:cNvPr>
          <p:cNvSpPr>
            <a:spLocks noGrp="1"/>
          </p:cNvSpPr>
          <p:nvPr>
            <p:ph type="body" idx="1"/>
          </p:nvPr>
        </p:nvSpPr>
        <p:spPr>
          <a:xfrm>
            <a:off x="541336" y="1334737"/>
            <a:ext cx="7746052" cy="4412920"/>
          </a:xfrm>
        </p:spPr>
        <p:txBody>
          <a:bodyPr/>
          <a:lstStyle/>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AOs1and 2</a:t>
            </a:r>
          </a:p>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The response fulfils all the criteria for a level 3 mark. It is a clear response which uses embedded quotations and focuses, especially at the beginning, on the writers’ use of narrative voice. The conclusion (about the idea of colonisation being used ironically) might have provided material for profitable discussion had the candidate thought of it earlier.</a:t>
            </a:r>
          </a:p>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AOs3 and 4</a:t>
            </a:r>
          </a:p>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The mark for these falls in level 2: comment on context is very general but some useful, but undeveloped, links are made between the texts.</a:t>
            </a:r>
          </a:p>
        </p:txBody>
      </p:sp>
      <p:sp>
        <p:nvSpPr>
          <p:cNvPr id="4" name="Slide Number Placeholder 3">
            <a:extLst>
              <a:ext uri="{FF2B5EF4-FFF2-40B4-BE49-F238E27FC236}">
                <a16:creationId xmlns:a16="http://schemas.microsoft.com/office/drawing/2014/main" xmlns="" id="{EF6F4C74-F196-4009-9F25-9422E41A5F62}"/>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9610764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336" y="417599"/>
            <a:ext cx="8021896" cy="1238206"/>
          </a:xfrm>
        </p:spPr>
        <p:txBody>
          <a:bodyPr/>
          <a:lstStyle/>
          <a:p>
            <a:r>
              <a:rPr lang="en-GB" dirty="0" smtClean="0">
                <a:latin typeface="Verdana" pitchFamily="34" charset="0"/>
                <a:ea typeface="Verdana" pitchFamily="34" charset="0"/>
                <a:cs typeface="Verdana" pitchFamily="34" charset="0"/>
              </a:rPr>
              <a:t>Colonisation and its Aftermath: context</a:t>
            </a:r>
            <a:endParaRPr lang="en-GB" dirty="0">
              <a:latin typeface="Verdana" pitchFamily="34" charset="0"/>
              <a:ea typeface="Verdana" pitchFamily="34" charset="0"/>
              <a:cs typeface="Verdana" pitchFamily="34" charset="0"/>
            </a:endParaRPr>
          </a:p>
        </p:txBody>
      </p:sp>
      <p:sp>
        <p:nvSpPr>
          <p:cNvPr id="3" name="Text Placeholder 2"/>
          <p:cNvSpPr>
            <a:spLocks noGrp="1"/>
          </p:cNvSpPr>
          <p:nvPr>
            <p:ph type="body" idx="1"/>
          </p:nvPr>
        </p:nvSpPr>
        <p:spPr>
          <a:xfrm>
            <a:off x="691205" y="2125105"/>
            <a:ext cx="7192406" cy="3830852"/>
          </a:xfrm>
        </p:spPr>
        <p:txBody>
          <a:bodyPr/>
          <a:lstStyle/>
          <a:p>
            <a:r>
              <a:rPr lang="en-GB" sz="1800" dirty="0" smtClean="0">
                <a:solidFill>
                  <a:srgbClr val="0070C0"/>
                </a:solidFill>
                <a:latin typeface="Verdana" pitchFamily="34" charset="0"/>
                <a:ea typeface="Verdana" pitchFamily="34" charset="0"/>
                <a:cs typeface="Verdana" pitchFamily="34" charset="0"/>
              </a:rPr>
              <a:t>This theme, it could be argued, lends itself to a consideration of historical context more than any other. Much has been written about slavery in America, exploitation in the Belgian Congo, the British Raj and West Indian immigration to Britain. If a consideration of context is to be meaningful, it should be specific and relevant to features of the texts under consideration. Certainly, if candidates are to progress beyond level 2 for AO3, they should be able to refer to particular historical events and circumstances rather than vague, impressionistic generalisations.</a:t>
            </a:r>
            <a:endParaRPr lang="en-GB" sz="1800" dirty="0">
              <a:solidFill>
                <a:srgbClr val="0070C0"/>
              </a:solidFill>
              <a:latin typeface="Verdana" pitchFamily="34" charset="0"/>
              <a:ea typeface="Verdana" pitchFamily="34" charset="0"/>
              <a:cs typeface="Verdana" pitchFamily="34" charset="0"/>
            </a:endParaRPr>
          </a:p>
        </p:txBody>
      </p:sp>
      <p:sp>
        <p:nvSpPr>
          <p:cNvPr id="4" name="Slide Number Placeholder 3"/>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29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132074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4485823" y="1332225"/>
            <a:ext cx="4334326" cy="393450"/>
          </a:xfrm>
          <a:prstGeom prst="rect">
            <a:avLst/>
          </a:prstGeom>
          <a:noFill/>
          <a:ln>
            <a:noFill/>
          </a:ln>
        </p:spPr>
        <p:txBody>
          <a:bodyPr lIns="0" tIns="0" rIns="0" bIns="0" anchor="b" anchorCtr="0">
            <a:noAutofit/>
          </a:bodyPr>
          <a:lstStyle/>
          <a:p>
            <a:pPr lvl="0">
              <a:buSzPct val="25000"/>
            </a:pPr>
            <a:r>
              <a:rPr lang="en-GB" sz="2000" dirty="0">
                <a:latin typeface="Verdana" panose="020B0604030504040204" pitchFamily="34" charset="0"/>
                <a:ea typeface="Verdana" panose="020B0604030504040204" pitchFamily="34" charset="0"/>
                <a:cs typeface="Verdana" panose="020B0604030504040204" pitchFamily="34" charset="0"/>
              </a:rPr>
              <a:t>Aims and Objectives</a:t>
            </a:r>
          </a:p>
        </p:txBody>
      </p:sp>
      <p:sp>
        <p:nvSpPr>
          <p:cNvPr id="250" name="Shape 250"/>
          <p:cNvSpPr txBox="1">
            <a:spLocks noGrp="1"/>
          </p:cNvSpPr>
          <p:nvPr>
            <p:ph type="body" idx="1"/>
          </p:nvPr>
        </p:nvSpPr>
        <p:spPr>
          <a:xfrm>
            <a:off x="4508500" y="2000250"/>
            <a:ext cx="4102100" cy="4425264"/>
          </a:xfrm>
          <a:prstGeom prst="rect">
            <a:avLst/>
          </a:prstGeom>
          <a:noFill/>
          <a:ln>
            <a:noFill/>
          </a:ln>
        </p:spPr>
        <p:txBody>
          <a:bodyPr lIns="0" tIns="0" rIns="0" bIns="0" anchor="t" anchorCtr="0">
            <a:noAutofit/>
          </a:bodyPr>
          <a:lstStyle/>
          <a:p>
            <a:pPr lvl="0">
              <a:lnSpc>
                <a:spcPct val="100000"/>
              </a:lnSpc>
              <a:spcAft>
                <a:spcPts val="0"/>
              </a:spcAft>
              <a:buClr>
                <a:schemeClr val="dk2"/>
              </a:buClr>
              <a:buSzPct val="25000"/>
            </a:pPr>
            <a:r>
              <a:rPr lang="en-GB" sz="1600" b="1" i="0" u="none" strike="noStrike" cap="none" dirty="0" smtClean="0">
                <a:solidFill>
                  <a:schemeClr val="dk2"/>
                </a:solidFill>
                <a:latin typeface="Times New Roman"/>
                <a:ea typeface="Times New Roman"/>
                <a:cs typeface="Times New Roman"/>
                <a:sym typeface="Times New Roman"/>
              </a:rPr>
              <a:t>1</a:t>
            </a:r>
            <a:r>
              <a:rPr lang="en-GB" sz="1600" b="0" i="0" u="none" strike="noStrike" cap="none" dirty="0">
                <a:solidFill>
                  <a:schemeClr val="lt2"/>
                </a:solidFill>
                <a:latin typeface="Arial"/>
                <a:ea typeface="Arial"/>
                <a:cs typeface="Arial"/>
                <a:sym typeface="Arial"/>
              </a:rPr>
              <a:t>	</a:t>
            </a:r>
            <a:r>
              <a:rPr lang="en-GB" sz="1800" dirty="0" smtClean="0">
                <a:latin typeface="Verdana" panose="020B0604030504040204" pitchFamily="34" charset="0"/>
                <a:ea typeface="Verdana" panose="020B0604030504040204" pitchFamily="34" charset="0"/>
                <a:cs typeface="Verdana" panose="020B0604030504040204" pitchFamily="34" charset="0"/>
              </a:rPr>
              <a:t>receive </a:t>
            </a:r>
            <a:r>
              <a:rPr lang="en-GB" sz="1800" dirty="0">
                <a:latin typeface="Verdana" panose="020B0604030504040204" pitchFamily="34" charset="0"/>
                <a:ea typeface="Verdana" panose="020B0604030504040204" pitchFamily="34" charset="0"/>
                <a:cs typeface="Verdana" panose="020B0604030504040204" pitchFamily="34" charset="0"/>
              </a:rPr>
              <a:t>feedback on national performance of candidates on Component 2: Prose Themes 1, 2 and 6 of the summer 2017 examination series</a:t>
            </a:r>
          </a:p>
          <a:p>
            <a:pPr lvl="0">
              <a:lnSpc>
                <a:spcPct val="100000"/>
              </a:lnSpc>
              <a:spcAft>
                <a:spcPts val="0"/>
              </a:spcAft>
              <a:buClr>
                <a:schemeClr val="dk2"/>
              </a:buClr>
              <a:buSzPct val="25000"/>
            </a:pPr>
            <a:endParaRPr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endParaRPr>
          </a:p>
          <a:p>
            <a:pPr lvl="0">
              <a:lnSpc>
                <a:spcPct val="100000"/>
              </a:lnSpc>
              <a:spcAft>
                <a:spcPts val="0"/>
              </a:spcAft>
              <a:buClr>
                <a:schemeClr val="dk2"/>
              </a:buClr>
              <a:buSzPct val="25000"/>
            </a:pPr>
            <a:r>
              <a:rPr lang="en-GB" sz="1800" b="1" i="0" u="none" strike="noStrike" cap="none" dirty="0" smtClean="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2</a:t>
            </a:r>
            <a:r>
              <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rPr>
              <a:t>	</a:t>
            </a:r>
            <a:r>
              <a:rPr lang="en-GB" sz="1800" dirty="0" smtClean="0">
                <a:latin typeface="Verdana" panose="020B0604030504040204" pitchFamily="34" charset="0"/>
                <a:ea typeface="Verdana" panose="020B0604030504040204" pitchFamily="34" charset="0"/>
                <a:cs typeface="Verdana" panose="020B0604030504040204" pitchFamily="34" charset="0"/>
              </a:rPr>
              <a:t>consider </a:t>
            </a:r>
            <a:r>
              <a:rPr lang="en-GB" sz="1800" dirty="0">
                <a:latin typeface="Verdana" panose="020B0604030504040204" pitchFamily="34" charset="0"/>
                <a:ea typeface="Verdana" panose="020B0604030504040204" pitchFamily="34" charset="0"/>
                <a:cs typeface="Verdana" panose="020B0604030504040204" pitchFamily="34" charset="0"/>
              </a:rPr>
              <a:t>the variation of candidates’ performance on different questions and possible reasons why</a:t>
            </a:r>
          </a:p>
          <a:p>
            <a:pPr lvl="0">
              <a:lnSpc>
                <a:spcPct val="100000"/>
              </a:lnSpc>
              <a:spcAft>
                <a:spcPts val="0"/>
              </a:spcAft>
              <a:buClr>
                <a:schemeClr val="dk2"/>
              </a:buClr>
              <a:buSzPct val="25000"/>
            </a:pPr>
            <a:endPar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a:p>
            <a:pPr lvl="0">
              <a:lnSpc>
                <a:spcPct val="100000"/>
              </a:lnSpc>
              <a:spcAft>
                <a:spcPts val="0"/>
              </a:spcAft>
              <a:buClr>
                <a:schemeClr val="dk2"/>
              </a:buClr>
              <a:buSzPct val="25000"/>
            </a:pPr>
            <a:r>
              <a:rPr lang="en-GB" sz="1800" b="1" i="0" u="none" strike="noStrike" cap="none" dirty="0" smtClean="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3</a:t>
            </a:r>
            <a:r>
              <a:rPr lang="en-GB" sz="1800" b="0" i="0" u="none" strike="noStrike" cap="none" dirty="0">
                <a:solidFill>
                  <a:schemeClr val="lt2"/>
                </a:solidFill>
                <a:latin typeface="Verdana" panose="020B0604030504040204" pitchFamily="34" charset="0"/>
                <a:ea typeface="Verdana" panose="020B0604030504040204" pitchFamily="34" charset="0"/>
                <a:cs typeface="Verdana" panose="020B0604030504040204" pitchFamily="34" charset="0"/>
                <a:sym typeface="Arial"/>
              </a:rPr>
              <a:t>	</a:t>
            </a:r>
            <a:r>
              <a:rPr lang="en-GB" sz="1800" dirty="0">
                <a:latin typeface="Verdana" panose="020B0604030504040204" pitchFamily="34" charset="0"/>
                <a:ea typeface="Verdana" panose="020B0604030504040204" pitchFamily="34" charset="0"/>
                <a:cs typeface="Verdana" panose="020B0604030504040204" pitchFamily="34" charset="0"/>
              </a:rPr>
              <a:t>discuss the Examiner’s Report</a:t>
            </a:r>
          </a:p>
          <a:p>
            <a:pPr marL="428625" marR="0" lvl="0" indent="-428625" algn="l" rtl="0">
              <a:lnSpc>
                <a:spcPct val="100000"/>
              </a:lnSpc>
              <a:spcBef>
                <a:spcPts val="600"/>
              </a:spcBef>
              <a:spcAft>
                <a:spcPts val="0"/>
              </a:spcAft>
              <a:buClr>
                <a:schemeClr val="dk2"/>
              </a:buClr>
              <a:buSzPct val="25000"/>
              <a:buFont typeface="Arial"/>
              <a:buNone/>
            </a:pPr>
            <a:endParaRPr lang="en-GB" sz="18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a:p>
            <a:pPr lvl="0">
              <a:lnSpc>
                <a:spcPct val="100000"/>
              </a:lnSpc>
              <a:spcAft>
                <a:spcPts val="0"/>
              </a:spcAft>
              <a:buClr>
                <a:schemeClr val="dk2"/>
              </a:buClr>
              <a:buSzPct val="25000"/>
            </a:pPr>
            <a:r>
              <a:rPr lang="en-GB" sz="1800" b="1" i="0" u="none" strike="noStrike" cap="none" dirty="0" smtClean="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4</a:t>
            </a:r>
            <a:r>
              <a:rPr lang="en-GB" sz="1800" dirty="0">
                <a:latin typeface="Verdana" panose="020B0604030504040204" pitchFamily="34" charset="0"/>
                <a:ea typeface="Verdana" panose="020B0604030504040204" pitchFamily="34" charset="0"/>
                <a:cs typeface="Verdana" panose="020B0604030504040204" pitchFamily="34" charset="0"/>
              </a:rPr>
              <a:t>	address common issues and FAQs.</a:t>
            </a:r>
          </a:p>
          <a:p>
            <a:pPr lvl="0">
              <a:lnSpc>
                <a:spcPct val="100000"/>
              </a:lnSpc>
              <a:spcBef>
                <a:spcPts val="600"/>
              </a:spcBef>
              <a:spcAft>
                <a:spcPts val="0"/>
              </a:spcAft>
              <a:buClr>
                <a:schemeClr val="dk2"/>
              </a:buClr>
              <a:buSzPct val="25000"/>
            </a:pPr>
            <a:endParaRPr sz="1600" b="0" i="0" u="none" strike="noStrike" cap="none" dirty="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endParaRPr sz="1600" b="0" i="0" u="none" strike="noStrike" cap="none" dirty="0">
              <a:solidFill>
                <a:schemeClr val="lt2"/>
              </a:solidFill>
              <a:latin typeface="Arial"/>
              <a:ea typeface="Arial"/>
              <a:cs typeface="Arial"/>
              <a:sym typeface="Arial"/>
            </a:endParaRPr>
          </a:p>
        </p:txBody>
      </p:sp>
      <p:sp>
        <p:nvSpPr>
          <p:cNvPr id="251" name="Shape 251"/>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3</a:t>
            </a:fld>
            <a:endParaRPr lang="en-GB" sz="800" b="1" i="0" u="none" strike="noStrike" cap="none">
              <a:solidFill>
                <a:schemeClr val="lt2"/>
              </a:solidFill>
              <a:latin typeface="Arial"/>
              <a:ea typeface="Arial"/>
              <a:cs typeface="Arial"/>
              <a:sym typeface="Arial"/>
            </a:endParaRPr>
          </a:p>
        </p:txBody>
      </p:sp>
      <p:cxnSp>
        <p:nvCxnSpPr>
          <p:cNvPr id="252" name="Shape 252"/>
          <p:cNvCxnSpPr/>
          <p:nvPr/>
        </p:nvCxnSpPr>
        <p:spPr>
          <a:xfrm>
            <a:off x="4502150" y="1846791"/>
            <a:ext cx="4114800" cy="0"/>
          </a:xfrm>
          <a:prstGeom prst="straightConnector1">
            <a:avLst/>
          </a:prstGeom>
          <a:noFill/>
          <a:ln w="9525" cap="flat" cmpd="sng">
            <a:solidFill>
              <a:schemeClr val="dk2"/>
            </a:solidFill>
            <a:prstDash val="solid"/>
            <a:round/>
            <a:headEnd type="none" w="med" len="med"/>
            <a:tailEnd type="none" w="med" len="med"/>
          </a:ln>
        </p:spPr>
      </p:cxnSp>
      <p:sp>
        <p:nvSpPr>
          <p:cNvPr id="260" name="Shape 260"/>
          <p:cNvSpPr txBox="1"/>
          <p:nvPr/>
        </p:nvSpPr>
        <p:spPr>
          <a:xfrm>
            <a:off x="1393204" y="161925"/>
            <a:ext cx="2249014"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r>
              <a:rPr lang="en-GB" sz="700" b="0" i="0" u="none" strike="noStrike" cap="none">
                <a:solidFill>
                  <a:srgbClr val="000000"/>
                </a:solidFill>
                <a:latin typeface="Arial"/>
                <a:ea typeface="Arial"/>
                <a:cs typeface="Arial"/>
                <a:sym typeface="Arial"/>
              </a:rPr>
              <a:t>Image by Photographer’s Name (Credit in black type) or </a:t>
            </a:r>
          </a:p>
          <a:p>
            <a:pPr marL="0" marR="0" lvl="0" indent="0" algn="r" rtl="0">
              <a:lnSpc>
                <a:spcPct val="128571"/>
              </a:lnSpc>
              <a:spcBef>
                <a:spcPts val="0"/>
              </a:spcBef>
              <a:buSzPct val="25000"/>
              <a:buNone/>
            </a:pPr>
            <a:r>
              <a:rPr lang="en-GB" sz="700" b="0" i="0" u="none" strike="noStrike" cap="none">
                <a:solidFill>
                  <a:srgbClr val="FFFFFF"/>
                </a:solidFill>
                <a:latin typeface="Arial"/>
                <a:ea typeface="Arial"/>
                <a:cs typeface="Arial"/>
                <a:sym typeface="Arial"/>
              </a:rPr>
              <a:t>Image by Photographer’s Name (Credit in white type)</a:t>
            </a:r>
          </a:p>
        </p:txBody>
      </p:sp>
      <p:pic>
        <p:nvPicPr>
          <p:cNvPr id="5" name="Picture Placeholder 4"/>
          <p:cNvPicPr>
            <a:picLocks noGrp="1" noChangeAspect="1"/>
          </p:cNvPicPr>
          <p:nvPr>
            <p:ph type="pic" idx="2"/>
          </p:nvPr>
        </p:nvPicPr>
        <p:blipFill>
          <a:blip r:embed="rId3">
            <a:extLst>
              <a:ext uri="{28A0092B-C50C-407E-A947-70E740481C1C}">
                <a14:useLocalDpi xmlns:a14="http://schemas.microsoft.com/office/drawing/2010/main" val="0"/>
              </a:ext>
            </a:extLst>
          </a:blip>
          <a:srcRect l="21736" r="21736"/>
          <a:stretch>
            <a:fillRect/>
          </a:stretch>
        </p:blipFill>
        <p:spPr/>
      </p:pic>
    </p:spTree>
    <p:extLst>
      <p:ext uri="{BB962C8B-B14F-4D97-AF65-F5344CB8AC3E}">
        <p14:creationId xmlns:p14="http://schemas.microsoft.com/office/powerpoint/2010/main" val="2882597971"/>
      </p:ext>
    </p:extLst>
  </p:cSld>
  <p:clrMapOvr>
    <a:masterClrMapping/>
  </p:clrMapOvr>
  <p:transition spd="slow">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E9FABDE-7883-41DC-86A7-1CB19F7689D6}"/>
              </a:ext>
            </a:extLst>
          </p:cNvPr>
          <p:cNvSpPr>
            <a:spLocks noGrp="1"/>
          </p:cNvSpPr>
          <p:nvPr>
            <p:ph type="title"/>
          </p:nvPr>
        </p:nvSpPr>
        <p:spPr>
          <a:xfrm>
            <a:off x="541337" y="417599"/>
            <a:ext cx="7213250" cy="1115925"/>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Women and Society: context</a:t>
            </a:r>
          </a:p>
        </p:txBody>
      </p:sp>
      <p:sp>
        <p:nvSpPr>
          <p:cNvPr id="3" name="Text Placeholder 2">
            <a:extLst>
              <a:ext uri="{FF2B5EF4-FFF2-40B4-BE49-F238E27FC236}">
                <a16:creationId xmlns:a16="http://schemas.microsoft.com/office/drawing/2014/main" xmlns="" id="{F4CDF993-2855-43D9-BC59-72AB47A14B69}"/>
              </a:ext>
            </a:extLst>
          </p:cNvPr>
          <p:cNvSpPr>
            <a:spLocks noGrp="1"/>
          </p:cNvSpPr>
          <p:nvPr>
            <p:ph type="body" idx="1"/>
          </p:nvPr>
        </p:nvSpPr>
        <p:spPr>
          <a:xfrm>
            <a:off x="542925" y="1809750"/>
            <a:ext cx="7954839" cy="4222915"/>
          </a:xfrm>
        </p:spPr>
        <p:txBody>
          <a:bodyPr/>
          <a:lstStyle/>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This is a popular theme and all four texts, and all permitted combinations, were used. There were many references to patriarchal societies and the subjugation of women and these are, of course, valid areas for consideration. However, it is important that candidates look at context in rather more than these very general terms.</a:t>
            </a:r>
          </a:p>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For example, there was considerable confusion about the time setting of ‘Wuthering Heights’ </a:t>
            </a:r>
            <a:r>
              <a:rPr lang="en-GB" sz="1800" dirty="0" smtClean="0">
                <a:latin typeface="Verdana" panose="020B0604030504040204" pitchFamily="34" charset="0"/>
                <a:ea typeface="Verdana" panose="020B0604030504040204" pitchFamily="34" charset="0"/>
                <a:cs typeface="Verdana" panose="020B0604030504040204" pitchFamily="34" charset="0"/>
              </a:rPr>
              <a:t>and many </a:t>
            </a:r>
            <a:r>
              <a:rPr lang="en-GB" sz="1800" dirty="0">
                <a:latin typeface="Verdana" panose="020B0604030504040204" pitchFamily="34" charset="0"/>
                <a:ea typeface="Verdana" panose="020B0604030504040204" pitchFamily="34" charset="0"/>
                <a:cs typeface="Verdana" panose="020B0604030504040204" pitchFamily="34" charset="0"/>
              </a:rPr>
              <a:t>sweeping generalisations about Victorian attitudes with regard to ‘Tess’ or, indeed, about the role of women in Afghanistan. Specific and relevant references to context will usually help candidates to clarify their ideas.</a:t>
            </a:r>
          </a:p>
        </p:txBody>
      </p:sp>
      <p:sp>
        <p:nvSpPr>
          <p:cNvPr id="4" name="Slide Number Placeholder 3">
            <a:extLst>
              <a:ext uri="{FF2B5EF4-FFF2-40B4-BE49-F238E27FC236}">
                <a16:creationId xmlns:a16="http://schemas.microsoft.com/office/drawing/2014/main" xmlns="" id="{F0679D49-CE6A-4328-A090-6F19447D7179}"/>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6888158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EA7C96C-9A5B-4DD9-B0BB-2D8E1A513C9D}"/>
              </a:ext>
            </a:extLst>
          </p:cNvPr>
          <p:cNvSpPr>
            <a:spLocks noGrp="1"/>
          </p:cNvSpPr>
          <p:nvPr>
            <p:ph type="title"/>
          </p:nvPr>
        </p:nvSpPr>
        <p:spPr>
          <a:xfrm>
            <a:off x="541336" y="417599"/>
            <a:ext cx="7522009" cy="1115925"/>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Question 11 from Question Paper</a:t>
            </a:r>
          </a:p>
        </p:txBody>
      </p:sp>
      <p:sp>
        <p:nvSpPr>
          <p:cNvPr id="3" name="Text Placeholder 2">
            <a:extLst>
              <a:ext uri="{FF2B5EF4-FFF2-40B4-BE49-F238E27FC236}">
                <a16:creationId xmlns:a16="http://schemas.microsoft.com/office/drawing/2014/main" xmlns="" id="{CE5472AC-531A-4870-B4D0-FCEC1502ED27}"/>
              </a:ext>
            </a:extLst>
          </p:cNvPr>
          <p:cNvSpPr>
            <a:spLocks noGrp="1"/>
          </p:cNvSpPr>
          <p:nvPr>
            <p:ph type="body" idx="1"/>
          </p:nvPr>
        </p:nvSpPr>
        <p:spPr/>
        <p:txBody>
          <a:bodyPr/>
          <a:lstStyle/>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Compare the ways in which the writers of your two chosen texts present loss. You must relate your discussion to relevant contextual factors.</a:t>
            </a:r>
          </a:p>
        </p:txBody>
      </p:sp>
      <p:sp>
        <p:nvSpPr>
          <p:cNvPr id="4" name="Slide Number Placeholder 3">
            <a:extLst>
              <a:ext uri="{FF2B5EF4-FFF2-40B4-BE49-F238E27FC236}">
                <a16:creationId xmlns:a16="http://schemas.microsoft.com/office/drawing/2014/main" xmlns="" id="{19809DE1-423B-47D0-AABA-F7FF497F219F}"/>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954000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F28B6C0-5CE3-4B9F-A101-C7A7006E1C24}"/>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Marking Activity</a:t>
            </a:r>
          </a:p>
        </p:txBody>
      </p:sp>
      <p:sp>
        <p:nvSpPr>
          <p:cNvPr id="3" name="Text Placeholder 2">
            <a:extLst>
              <a:ext uri="{FF2B5EF4-FFF2-40B4-BE49-F238E27FC236}">
                <a16:creationId xmlns:a16="http://schemas.microsoft.com/office/drawing/2014/main" xmlns="" id="{D3FEB794-0900-422E-9800-FD4AB9C600BF}"/>
              </a:ext>
            </a:extLst>
          </p:cNvPr>
          <p:cNvSpPr>
            <a:spLocks noGrp="1"/>
          </p:cNvSpPr>
          <p:nvPr>
            <p:ph type="body" idx="1"/>
          </p:nvPr>
        </p:nvSpPr>
        <p:spPr/>
        <p:txBody>
          <a:bodyPr/>
          <a:lstStyle/>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Student response 11a</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Question: 11</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Document ID: </a:t>
            </a:r>
            <a:r>
              <a:rPr lang="en-GB" sz="1800" dirty="0" smtClean="0">
                <a:latin typeface="Verdana" panose="020B0604030504040204" pitchFamily="34" charset="0"/>
                <a:ea typeface="Verdana" panose="020B0604030504040204" pitchFamily="34" charset="0"/>
                <a:cs typeface="Verdana" panose="020B0604030504040204" pitchFamily="34" charset="0"/>
              </a:rPr>
              <a:t>0429004214177</a:t>
            </a:r>
            <a:endPar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buSzPct val="25000"/>
            </a:pPr>
            <a:endParaRPr lang="en-GB" sz="1800" dirty="0">
              <a:latin typeface="Verdana" panose="020B0604030504040204" pitchFamily="34" charset="0"/>
              <a:ea typeface="Verdana" panose="020B0604030504040204" pitchFamily="34" charset="0"/>
              <a:cs typeface="Verdana" panose="020B0604030504040204" pitchFamily="34" charset="0"/>
            </a:endParaRP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[Inset online: Marking activity to appear here]</a:t>
            </a:r>
          </a:p>
          <a:p>
            <a:endParaRPr lang="en-GB" dirty="0"/>
          </a:p>
        </p:txBody>
      </p:sp>
      <p:sp>
        <p:nvSpPr>
          <p:cNvPr id="4" name="Slide Number Placeholder 3">
            <a:extLst>
              <a:ext uri="{FF2B5EF4-FFF2-40B4-BE49-F238E27FC236}">
                <a16:creationId xmlns:a16="http://schemas.microsoft.com/office/drawing/2014/main" xmlns="" id="{BC2905F7-AFD2-4939-8153-F0C0C170BB05}"/>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9645350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D30240D-3E90-47D6-8CC7-D5428A0D69F0}"/>
              </a:ext>
            </a:extLst>
          </p:cNvPr>
          <p:cNvSpPr>
            <a:spLocks noGrp="1"/>
          </p:cNvSpPr>
          <p:nvPr>
            <p:ph type="title"/>
          </p:nvPr>
        </p:nvSpPr>
        <p:spPr>
          <a:xfrm>
            <a:off x="541337" y="417599"/>
            <a:ext cx="7557634" cy="1292448"/>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Comments on response 11a to Question 11.</a:t>
            </a:r>
          </a:p>
        </p:txBody>
      </p:sp>
      <p:sp>
        <p:nvSpPr>
          <p:cNvPr id="3" name="Text Placeholder 2">
            <a:extLst>
              <a:ext uri="{FF2B5EF4-FFF2-40B4-BE49-F238E27FC236}">
                <a16:creationId xmlns:a16="http://schemas.microsoft.com/office/drawing/2014/main" xmlns="" id="{C2587136-7686-4FF1-93C4-44D9A0421C39}"/>
              </a:ext>
            </a:extLst>
          </p:cNvPr>
          <p:cNvSpPr>
            <a:spLocks noGrp="1"/>
          </p:cNvSpPr>
          <p:nvPr>
            <p:ph type="body" idx="1"/>
          </p:nvPr>
        </p:nvSpPr>
        <p:spPr>
          <a:xfrm>
            <a:off x="542925" y="1809750"/>
            <a:ext cx="7954839" cy="3781425"/>
          </a:xfrm>
        </p:spPr>
        <p:txBody>
          <a:bodyPr/>
          <a:lstStyle/>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This is a comparatively brief response which still did enough to gain marks in level 5.</a:t>
            </a:r>
          </a:p>
          <a:p>
            <a:pPr marL="101600" indent="0">
              <a:buNone/>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The points on context are, in the main, very specific and relevant. The explanation of the laws of coverture with reference to ‘Wuthering Heights’ is particularly useful. In ‘Mrs Dalloway’, reference to </a:t>
            </a:r>
            <a:r>
              <a:rPr lang="en-GB" sz="1800" dirty="0" err="1">
                <a:latin typeface="Verdana" panose="020B0604030504040204" pitchFamily="34" charset="0"/>
                <a:ea typeface="Verdana" panose="020B0604030504040204" pitchFamily="34" charset="0"/>
                <a:cs typeface="Verdana" panose="020B0604030504040204" pitchFamily="34" charset="0"/>
              </a:rPr>
              <a:t>Septimus</a:t>
            </a:r>
            <a:r>
              <a:rPr lang="en-GB" sz="1800" dirty="0">
                <a:latin typeface="Verdana" panose="020B0604030504040204" pitchFamily="34" charset="0"/>
                <a:ea typeface="Verdana" panose="020B0604030504040204" pitchFamily="34" charset="0"/>
                <a:cs typeface="Verdana" panose="020B0604030504040204" pitchFamily="34" charset="0"/>
              </a:rPr>
              <a:t> and the First World War is general but clearly relevant whilst mention of the 1924 Labour Government has a bearing on the discussion of how younger women might look forward to a more enfranchised future.</a:t>
            </a:r>
          </a:p>
        </p:txBody>
      </p:sp>
      <p:sp>
        <p:nvSpPr>
          <p:cNvPr id="4" name="Slide Number Placeholder 3">
            <a:extLst>
              <a:ext uri="{FF2B5EF4-FFF2-40B4-BE49-F238E27FC236}">
                <a16:creationId xmlns:a16="http://schemas.microsoft.com/office/drawing/2014/main" xmlns="" id="{D762EB5D-85E8-4E94-AA64-2116D8B6A22D}"/>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2810264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04E462-41E8-4A08-88BA-73C2264AE0E7}"/>
              </a:ext>
            </a:extLst>
          </p:cNvPr>
          <p:cNvSpPr>
            <a:spLocks noGrp="1"/>
          </p:cNvSpPr>
          <p:nvPr>
            <p:ph type="title"/>
          </p:nvPr>
        </p:nvSpPr>
        <p:spPr>
          <a:xfrm>
            <a:off x="541337" y="417599"/>
            <a:ext cx="7557634" cy="1115925"/>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Question 12 from Question Paper</a:t>
            </a:r>
          </a:p>
        </p:txBody>
      </p:sp>
      <p:sp>
        <p:nvSpPr>
          <p:cNvPr id="3" name="Text Placeholder 2">
            <a:extLst>
              <a:ext uri="{FF2B5EF4-FFF2-40B4-BE49-F238E27FC236}">
                <a16:creationId xmlns:a16="http://schemas.microsoft.com/office/drawing/2014/main" xmlns="" id="{F92B0BD8-5740-4BB9-8140-0B78D4A49355}"/>
              </a:ext>
            </a:extLst>
          </p:cNvPr>
          <p:cNvSpPr>
            <a:spLocks noGrp="1"/>
          </p:cNvSpPr>
          <p:nvPr>
            <p:ph type="body" idx="1"/>
          </p:nvPr>
        </p:nvSpPr>
        <p:spPr/>
        <p:txBody>
          <a:bodyPr/>
          <a:lstStyle/>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Compare the ways in which the writers of your two chosen texts presents women’s attempts to find happiness. You must relate your discussion to relevant contextual factors.</a:t>
            </a:r>
          </a:p>
        </p:txBody>
      </p:sp>
      <p:sp>
        <p:nvSpPr>
          <p:cNvPr id="4" name="Slide Number Placeholder 3">
            <a:extLst>
              <a:ext uri="{FF2B5EF4-FFF2-40B4-BE49-F238E27FC236}">
                <a16:creationId xmlns:a16="http://schemas.microsoft.com/office/drawing/2014/main" xmlns="" id="{0C4520F5-92EC-48B9-9AAF-6416D4F07367}"/>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34</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0910981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DA866D5-C536-4589-ADDF-C99A5BC10F81}"/>
              </a:ext>
            </a:extLst>
          </p:cNvPr>
          <p:cNvSpPr>
            <a:spLocks noGrp="1"/>
          </p:cNvSpPr>
          <p:nvPr>
            <p:ph type="title"/>
          </p:nvPr>
        </p:nvSpPr>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Marking Activity</a:t>
            </a:r>
          </a:p>
        </p:txBody>
      </p:sp>
      <p:sp>
        <p:nvSpPr>
          <p:cNvPr id="3" name="Text Placeholder 2">
            <a:extLst>
              <a:ext uri="{FF2B5EF4-FFF2-40B4-BE49-F238E27FC236}">
                <a16:creationId xmlns:a16="http://schemas.microsoft.com/office/drawing/2014/main" xmlns="" id="{039C5992-0F75-4CDD-A39F-867438C3A3AF}"/>
              </a:ext>
            </a:extLst>
          </p:cNvPr>
          <p:cNvSpPr>
            <a:spLocks noGrp="1"/>
          </p:cNvSpPr>
          <p:nvPr>
            <p:ph type="body" idx="1"/>
          </p:nvPr>
        </p:nvSpPr>
        <p:spPr/>
        <p:txBody>
          <a:bodyPr/>
          <a:lstStyle/>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Student response 12a</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Question: 12</a:t>
            </a: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Document ID: </a:t>
            </a:r>
            <a:r>
              <a:rPr lang="en-GB" sz="1800" dirty="0" smtClean="0">
                <a:latin typeface="Verdana" panose="020B0604030504040204" pitchFamily="34" charset="0"/>
                <a:ea typeface="Verdana" panose="020B0604030504040204" pitchFamily="34" charset="0"/>
                <a:cs typeface="Verdana" panose="020B0604030504040204" pitchFamily="34" charset="0"/>
              </a:rPr>
              <a:t>0429004214232</a:t>
            </a:r>
            <a:endParaRPr lang="en-GB" sz="18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lvl="0">
              <a:buSzPct val="25000"/>
            </a:pPr>
            <a:endParaRPr lang="en-GB" sz="1800" dirty="0">
              <a:latin typeface="Verdana" panose="020B0604030504040204" pitchFamily="34" charset="0"/>
              <a:ea typeface="Verdana" panose="020B0604030504040204" pitchFamily="34" charset="0"/>
              <a:cs typeface="Verdana" panose="020B0604030504040204" pitchFamily="34" charset="0"/>
            </a:endParaRPr>
          </a:p>
          <a:p>
            <a:pPr lvl="0">
              <a:buSzPct val="25000"/>
            </a:pPr>
            <a:r>
              <a:rPr lang="en-GB" sz="1800" dirty="0">
                <a:latin typeface="Verdana" panose="020B0604030504040204" pitchFamily="34" charset="0"/>
                <a:ea typeface="Verdana" panose="020B0604030504040204" pitchFamily="34" charset="0"/>
                <a:cs typeface="Verdana" panose="020B0604030504040204" pitchFamily="34" charset="0"/>
              </a:rPr>
              <a:t>[Inset online: Marking activity to appear here]</a:t>
            </a:r>
          </a:p>
          <a:p>
            <a:pPr marL="101600" indent="0">
              <a:buNone/>
            </a:pPr>
            <a:endParaRPr lang="en-GB" dirty="0"/>
          </a:p>
        </p:txBody>
      </p:sp>
      <p:sp>
        <p:nvSpPr>
          <p:cNvPr id="4" name="Slide Number Placeholder 3">
            <a:extLst>
              <a:ext uri="{FF2B5EF4-FFF2-40B4-BE49-F238E27FC236}">
                <a16:creationId xmlns:a16="http://schemas.microsoft.com/office/drawing/2014/main" xmlns="" id="{0278B425-0FCE-49C0-B75C-016267595650}"/>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2172087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D021F4-EDB4-42C5-80E5-F4C5779252D6}"/>
              </a:ext>
            </a:extLst>
          </p:cNvPr>
          <p:cNvSpPr>
            <a:spLocks noGrp="1"/>
          </p:cNvSpPr>
          <p:nvPr>
            <p:ph type="title"/>
          </p:nvPr>
        </p:nvSpPr>
        <p:spPr>
          <a:xfrm>
            <a:off x="541336" y="417599"/>
            <a:ext cx="7854519" cy="1115925"/>
          </a:xfrm>
        </p:spPr>
        <p:txBody>
          <a:bodyPr/>
          <a:lstStyle/>
          <a:p>
            <a:r>
              <a:rPr lang="en-GB" dirty="0">
                <a:latin typeface="Verdana" panose="020B0604030504040204" pitchFamily="34" charset="0"/>
                <a:ea typeface="Verdana" panose="020B0604030504040204" pitchFamily="34" charset="0"/>
                <a:cs typeface="Verdana" panose="020B0604030504040204" pitchFamily="34" charset="0"/>
              </a:rPr>
              <a:t>Response 12a for Question 12</a:t>
            </a:r>
          </a:p>
        </p:txBody>
      </p:sp>
      <p:sp>
        <p:nvSpPr>
          <p:cNvPr id="3" name="Text Placeholder 2">
            <a:extLst>
              <a:ext uri="{FF2B5EF4-FFF2-40B4-BE49-F238E27FC236}">
                <a16:creationId xmlns:a16="http://schemas.microsoft.com/office/drawing/2014/main" xmlns="" id="{5DE8CDFC-12A8-4A22-867B-1DBF74A258CA}"/>
              </a:ext>
            </a:extLst>
          </p:cNvPr>
          <p:cNvSpPr>
            <a:spLocks noGrp="1"/>
          </p:cNvSpPr>
          <p:nvPr>
            <p:ph type="body" idx="1"/>
          </p:nvPr>
        </p:nvSpPr>
        <p:spPr>
          <a:xfrm>
            <a:off x="542925" y="1809750"/>
            <a:ext cx="7954839" cy="3781425"/>
          </a:xfrm>
        </p:spPr>
        <p:txBody>
          <a:bodyPr/>
          <a:lstStyle/>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This is a strong and fluent personal response. Close references are fully integrated into a discussion which demonstrates clear overview of the texts. The second full paragraph on page 7 is a particularly good example of this. The argument develops from a consideration of marriage to a treatment of the double standards in Tess.</a:t>
            </a:r>
          </a:p>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Links between the texts are thoughtful and sometimes unexpected (e.g. Heathcliff as Catherine’s ‘emotional ball and chain’). Context is not dealt with so successfully, since vaguely ‘Victorian’ attitudes are applied to ‘Wuthering Heights’ as well as ‘Tess’. However, the candidate weaves context into a discussion of salient moments in the texts.</a:t>
            </a:r>
          </a:p>
        </p:txBody>
      </p:sp>
      <p:sp>
        <p:nvSpPr>
          <p:cNvPr id="4" name="Slide Number Placeholder 3">
            <a:extLst>
              <a:ext uri="{FF2B5EF4-FFF2-40B4-BE49-F238E27FC236}">
                <a16:creationId xmlns:a16="http://schemas.microsoft.com/office/drawing/2014/main" xmlns="" id="{FFE53318-2F3B-4415-9916-E4FA71ADFF9C}"/>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36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1492902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2007830"/>
            <a:ext cx="4283999" cy="1043999"/>
          </a:xfrm>
          <a:prstGeom prst="rect">
            <a:avLst/>
          </a:prstGeom>
          <a:noFill/>
          <a:ln>
            <a:noFill/>
          </a:ln>
        </p:spPr>
        <p:txBody>
          <a:bodyPr lIns="0" tIns="0" rIns="0" bIns="0" anchor="ctr" anchorCtr="0">
            <a:noAutofit/>
          </a:bodyPr>
          <a:lstStyle/>
          <a:p>
            <a:pPr lvl="0">
              <a:buSzPct val="25000"/>
            </a:pPr>
            <a:r>
              <a:rPr lang="en-GB" sz="2400" dirty="0">
                <a:latin typeface="Verdana" panose="020B0604030504040204" pitchFamily="34" charset="0"/>
                <a:ea typeface="Verdana" panose="020B0604030504040204" pitchFamily="34" charset="0"/>
                <a:cs typeface="Verdana" panose="020B0604030504040204" pitchFamily="34" charset="0"/>
              </a:rPr>
              <a:t>Considering Delivery Strategies and sharing best practice</a:t>
            </a:r>
            <a:endParaRPr lang="en-GB" sz="2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
        <p:nvSpPr>
          <p:cNvPr id="3" name="Text Placeholder 1"/>
          <p:cNvSpPr txBox="1">
            <a:spLocks/>
          </p:cNvSpPr>
          <p:nvPr/>
        </p:nvSpPr>
        <p:spPr>
          <a:xfrm>
            <a:off x="3084513" y="3554323"/>
            <a:ext cx="6059487" cy="31718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342900" indent="-342900">
              <a:buFont typeface="+mj-lt"/>
              <a:buAutoNum type="arabicPeriod"/>
            </a:pPr>
            <a:r>
              <a:rPr lang="en-US" altLang="en-US" sz="2400" dirty="0">
                <a:latin typeface="Verdana" panose="020B0604030504040204" pitchFamily="34" charset="0"/>
                <a:ea typeface="Verdana" panose="020B0604030504040204" pitchFamily="34" charset="0"/>
                <a:cs typeface="Verdana" panose="020B0604030504040204" pitchFamily="34" charset="0"/>
              </a:rPr>
              <a:t>Teaching Strategies.</a:t>
            </a:r>
          </a:p>
          <a:p>
            <a:pPr marL="342900" indent="-342900">
              <a:buFont typeface="+mj-lt"/>
              <a:buAutoNum type="arabicPeriod"/>
            </a:pPr>
            <a:r>
              <a:rPr lang="en-US" sz="2400" dirty="0">
                <a:latin typeface="Verdana" panose="020B0604030504040204" pitchFamily="34" charset="0"/>
                <a:ea typeface="Verdana" panose="020B0604030504040204" pitchFamily="34" charset="0"/>
                <a:cs typeface="Verdana" panose="020B0604030504040204" pitchFamily="34" charset="0"/>
              </a:rPr>
              <a:t>Resources.</a:t>
            </a:r>
          </a:p>
          <a:p>
            <a:pPr marL="342900" indent="-342900">
              <a:buFont typeface="+mj-lt"/>
              <a:buAutoNum type="arabicPeriod"/>
            </a:pPr>
            <a:r>
              <a:rPr lang="en-US" sz="2400" dirty="0">
                <a:latin typeface="Verdana" panose="020B0604030504040204" pitchFamily="34" charset="0"/>
                <a:ea typeface="Verdana" panose="020B0604030504040204" pitchFamily="34" charset="0"/>
                <a:cs typeface="Verdana" panose="020B0604030504040204" pitchFamily="34" charset="0"/>
              </a:rPr>
              <a:t>Technology.</a:t>
            </a:r>
          </a:p>
          <a:p>
            <a:endParaRPr lang="en-GB" dirty="0"/>
          </a:p>
        </p:txBody>
      </p:sp>
    </p:spTree>
    <p:extLst>
      <p:ext uri="{BB962C8B-B14F-4D97-AF65-F5344CB8AC3E}">
        <p14:creationId xmlns:p14="http://schemas.microsoft.com/office/powerpoint/2010/main" val="1553135014"/>
      </p:ext>
    </p:extLst>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Support</a:t>
            </a:r>
          </a:p>
        </p:txBody>
      </p:sp>
      <p:sp>
        <p:nvSpPr>
          <p:cNvPr id="323" name="Shape 323"/>
          <p:cNvSpPr txBox="1">
            <a:spLocks noGrp="1"/>
          </p:cNvSpPr>
          <p:nvPr>
            <p:ph type="body" idx="1"/>
          </p:nvPr>
        </p:nvSpPr>
        <p:spPr>
          <a:xfrm>
            <a:off x="608141" y="1590675"/>
            <a:ext cx="7889623" cy="3694340"/>
          </a:xfrm>
          <a:prstGeom prst="rect">
            <a:avLst/>
          </a:prstGeom>
          <a:noFill/>
          <a:ln>
            <a:noFill/>
          </a:ln>
        </p:spPr>
        <p:txBody>
          <a:bodyPr lIns="0" tIns="0" rIns="0" bIns="0" anchor="t" anchorCtr="0">
            <a:noAutofit/>
          </a:bodyPr>
          <a:lstStyle/>
          <a:p>
            <a:pPr lvl="0">
              <a:buSzPct val="25000"/>
            </a:pPr>
            <a:r>
              <a:rPr lang="en-GB" b="1" i="1" dirty="0"/>
              <a:t>https://www.edexcelonline.com/Account/Login.aspx?spid=62aedf8f-f654-45a4-bfd8-7777a554fd86&amp;spref=https://customerportal.pearson.com/</a:t>
            </a:r>
          </a:p>
          <a:p>
            <a:pPr lvl="0">
              <a:buSzPct val="25000"/>
            </a:pPr>
            <a:endParaRPr lang="en-GB" sz="2000" b="1" i="1" dirty="0"/>
          </a:p>
          <a:p>
            <a:pPr lvl="0">
              <a:buSzPct val="25000"/>
            </a:pPr>
            <a:endParaRPr lang="en-GB" sz="2000" dirty="0">
              <a:solidFill>
                <a:schemeClr val="tx1"/>
              </a:solidFill>
            </a:endParaRPr>
          </a:p>
          <a:p>
            <a:pPr lvl="0">
              <a:buSzPct val="25000"/>
            </a:pPr>
            <a:r>
              <a:rPr lang="en-GB" sz="1800" dirty="0">
                <a:solidFill>
                  <a:schemeClr val="tx1"/>
                </a:solidFill>
                <a:latin typeface="Verdana" panose="020B0604030504040204" pitchFamily="34" charset="0"/>
                <a:ea typeface="Verdana" panose="020B0604030504040204" pitchFamily="34" charset="0"/>
                <a:cs typeface="Verdana" panose="020B0604030504040204" pitchFamily="34" charset="0"/>
              </a:rPr>
              <a:t>For more information, please contact subject advisors, subjects pages/communities and ask the expert.</a:t>
            </a:r>
          </a:p>
          <a:p>
            <a:pPr lvl="0">
              <a:buSzPct val="25000"/>
            </a:pPr>
            <a:endParaRPr lang="en-GB" sz="1800" dirty="0">
              <a:solidFill>
                <a:schemeClr val="tx1"/>
              </a:solidFill>
            </a:endParaRPr>
          </a:p>
          <a:p>
            <a:pPr lvl="0">
              <a:buSzPct val="25000"/>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38</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94599177"/>
      </p:ext>
    </p:extLst>
  </p:cSld>
  <p:clrMapOvr>
    <a:masterClrMapping/>
  </p:clrMapOvr>
  <p:transition spd="slow">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6" y="418050"/>
            <a:ext cx="7669056"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Times New Roman"/>
                <a:ea typeface="Times New Roman"/>
                <a:cs typeface="Times New Roman"/>
                <a:sym typeface="Times New Roman"/>
              </a:rPr>
              <a:t>Pearson Paid-For Published Resources</a:t>
            </a:r>
          </a:p>
        </p:txBody>
      </p:sp>
      <p:sp>
        <p:nvSpPr>
          <p:cNvPr id="323" name="Shape 323"/>
          <p:cNvSpPr txBox="1">
            <a:spLocks noGrp="1"/>
          </p:cNvSpPr>
          <p:nvPr>
            <p:ph type="body" idx="1"/>
          </p:nvPr>
        </p:nvSpPr>
        <p:spPr>
          <a:xfrm>
            <a:off x="608141" y="1590675"/>
            <a:ext cx="7889623" cy="3694340"/>
          </a:xfrm>
          <a:prstGeom prst="rect">
            <a:avLst/>
          </a:prstGeom>
          <a:noFill/>
          <a:ln>
            <a:noFill/>
          </a:ln>
        </p:spPr>
        <p:txBody>
          <a:bodyPr lIns="0" tIns="0" rIns="0" bIns="0" anchor="t" anchorCtr="0">
            <a:noAutofit/>
          </a:bodyPr>
          <a:lstStyle/>
          <a:p>
            <a:pPr lvl="0">
              <a:buSzPct val="25000"/>
            </a:pPr>
            <a:r>
              <a:rPr lang="en-GB" b="1" i="1" dirty="0"/>
              <a:t>[Please include information about the Pearson paid-for Published Resources]</a:t>
            </a:r>
          </a:p>
          <a:p>
            <a:pPr lvl="0">
              <a:buSzPct val="25000"/>
            </a:pPr>
            <a:endParaRPr lang="en-GB" b="1" i="1" dirty="0"/>
          </a:p>
          <a:p>
            <a:pPr lvl="0">
              <a:buSzPct val="25000"/>
            </a:pPr>
            <a:endParaRPr lang="en-GB" sz="2000" b="1" i="1" dirty="0"/>
          </a:p>
          <a:p>
            <a:pPr lvl="0">
              <a:buSzPct val="25000"/>
            </a:pPr>
            <a:endParaRPr lang="en-GB" sz="2000" dirty="0">
              <a:solidFill>
                <a:schemeClr val="tx1"/>
              </a:solidFill>
            </a:endParaRPr>
          </a:p>
          <a:p>
            <a:pPr lvl="0">
              <a:buSzPct val="25000"/>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39</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470361322"/>
      </p:ext>
    </p:extLst>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539997" y="418050"/>
            <a:ext cx="6241800" cy="848775"/>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Session Agenda</a:t>
            </a:r>
          </a:p>
        </p:txBody>
      </p:sp>
      <p:sp>
        <p:nvSpPr>
          <p:cNvPr id="323" name="Shape 323"/>
          <p:cNvSpPr txBox="1">
            <a:spLocks noGrp="1"/>
          </p:cNvSpPr>
          <p:nvPr>
            <p:ph type="body" idx="1"/>
          </p:nvPr>
        </p:nvSpPr>
        <p:spPr>
          <a:xfrm>
            <a:off x="539999" y="1400173"/>
            <a:ext cx="7190837" cy="4288107"/>
          </a:xfrm>
          <a:prstGeom prst="rect">
            <a:avLst/>
          </a:prstGeom>
          <a:noFill/>
          <a:ln>
            <a:noFill/>
          </a:ln>
        </p:spPr>
        <p:txBody>
          <a:bodyPr lIns="0" tIns="0" rIns="0" bIns="0" anchor="t" anchorCtr="0">
            <a:noAutofit/>
          </a:bodyPr>
          <a:lstStyle/>
          <a:p>
            <a:pPr lvl="0">
              <a:buSzPct val="25000"/>
            </a:pPr>
            <a:endParaRPr lang="en-GB" dirty="0"/>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16:00 Opening remarks and procedures</a:t>
            </a:r>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16:10 Responses to questions 1 and 2</a:t>
            </a:r>
          </a:p>
          <a:p>
            <a:pPr marL="495300" lvl="2" indent="0">
              <a:buSzPct val="25000"/>
              <a:buNone/>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16:45 Responses to questions 3 and 4</a:t>
            </a:r>
          </a:p>
          <a:p>
            <a:pPr marL="495300" lvl="2" indent="0">
              <a:buSzPct val="25000"/>
              <a:buNone/>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17:15 Responses to questions 11 and 12</a:t>
            </a:r>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17:50 Questions and sharing suggestions</a:t>
            </a:r>
          </a:p>
          <a:p>
            <a:pPr marL="495300" lvl="2" indent="0">
              <a:buSzPct val="25000"/>
              <a:buNone/>
            </a:pPr>
            <a:endParaRPr lang="en-GB" sz="1800" dirty="0">
              <a:latin typeface="Verdana" panose="020B0604030504040204" pitchFamily="34" charset="0"/>
              <a:ea typeface="Verdana" panose="020B0604030504040204" pitchFamily="34" charset="0"/>
              <a:cs typeface="Verdana" panose="020B0604030504040204" pitchFamily="34" charset="0"/>
            </a:endParaRPr>
          </a:p>
          <a:p>
            <a:pPr marL="495300" lvl="2" indent="0">
              <a:buSzPct val="25000"/>
              <a:buNone/>
            </a:pPr>
            <a:r>
              <a:rPr lang="en-GB" sz="1800" dirty="0">
                <a:latin typeface="Verdana" panose="020B0604030504040204" pitchFamily="34" charset="0"/>
                <a:ea typeface="Verdana" panose="020B0604030504040204" pitchFamily="34" charset="0"/>
                <a:cs typeface="Verdana" panose="020B0604030504040204" pitchFamily="34" charset="0"/>
              </a:rPr>
              <a:t>18:00  Finish</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4</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152405850"/>
      </p:ext>
    </p:extLst>
  </p:cSld>
  <p:clrMapOvr>
    <a:masterClrMapping/>
  </p:clrMapOvr>
  <p:transition spd="slow">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09452" y="1623319"/>
            <a:ext cx="4283999" cy="354498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dirty="0"/>
              <a:t>Any questions?</a:t>
            </a:r>
            <a:br>
              <a:rPr lang="en-GB" dirty="0"/>
            </a:br>
            <a:r>
              <a:rPr lang="en-GB" dirty="0"/>
              <a:t/>
            </a:r>
            <a:br>
              <a:rPr lang="en-GB" dirty="0"/>
            </a:br>
            <a:r>
              <a:rPr lang="en-GB" dirty="0"/>
              <a:t>Thank you for attending this event.</a:t>
            </a:r>
            <a:br>
              <a:rPr lang="en-GB" dirty="0"/>
            </a:br>
            <a:r>
              <a:rPr lang="en-GB" dirty="0"/>
              <a:t/>
            </a:r>
            <a:br>
              <a:rPr lang="en-GB" dirty="0"/>
            </a:br>
            <a:r>
              <a:rPr lang="en-GB" sz="1800" i="1" dirty="0"/>
              <a:t>How did we do?</a:t>
            </a:r>
            <a:br>
              <a:rPr lang="en-GB" sz="1800" i="1" dirty="0"/>
            </a:br>
            <a:r>
              <a:rPr lang="en-GB" sz="1800" i="1" dirty="0"/>
              <a:t>Please fill in the </a:t>
            </a:r>
            <a:r>
              <a:rPr lang="en-GB" sz="1800" i="1" dirty="0">
                <a:solidFill>
                  <a:schemeClr val="tx1"/>
                </a:solidFill>
              </a:rPr>
              <a:t>evaluation form </a:t>
            </a:r>
            <a:r>
              <a:rPr lang="en-GB" sz="1800" i="1" dirty="0"/>
              <a:t>that you’ll receive via e-mail in a few minutes.</a:t>
            </a:r>
            <a:r>
              <a:rPr lang="en-GB" sz="1800" dirty="0"/>
              <a:t/>
            </a:r>
            <a:br>
              <a:rPr lang="en-GB" sz="1800" dirty="0"/>
            </a:br>
            <a:endParaRPr lang="en-GB" sz="1800" b="1" i="0" u="none" strike="noStrike" cap="none" dirty="0">
              <a:solidFill>
                <a:schemeClr val="dk2"/>
              </a:solidFill>
              <a:sym typeface="Times New Roman"/>
            </a:endParaRPr>
          </a:p>
        </p:txBody>
      </p:sp>
    </p:spTree>
    <p:extLst>
      <p:ext uri="{BB962C8B-B14F-4D97-AF65-F5344CB8AC3E}">
        <p14:creationId xmlns:p14="http://schemas.microsoft.com/office/powerpoint/2010/main" val="1519926393"/>
      </p:ext>
    </p:extLst>
  </p:cSld>
  <p:clrMapOvr>
    <a:masterClrMapping/>
  </p:clrMapOvr>
  <p:transition spd="slow">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a:spLocks noGrp="1"/>
          </p:cNvSpPr>
          <p:nvPr>
            <p:ph type="ctrTitle"/>
          </p:nvPr>
        </p:nvSpPr>
        <p:spPr>
          <a:xfrm>
            <a:off x="2333624" y="2728866"/>
            <a:ext cx="4656674" cy="985884"/>
          </a:xfrm>
          <a:prstGeom prst="rect">
            <a:avLst/>
          </a:prstGeom>
          <a:noFill/>
          <a:ln>
            <a:noFill/>
          </a:ln>
        </p:spPr>
        <p:txBody>
          <a:bodyPr lIns="0" tIns="0" rIns="0" bIns="0" anchor="b" anchorCtr="0">
            <a:noAutofit/>
          </a:bodyPr>
          <a:lstStyle/>
          <a:p>
            <a:pPr marL="0" marR="0" lvl="0" indent="0" algn="ctr" rtl="0">
              <a:lnSpc>
                <a:spcPct val="117647"/>
              </a:lnSpc>
              <a:spcBef>
                <a:spcPts val="0"/>
              </a:spcBef>
              <a:buClr>
                <a:schemeClr val="dk2"/>
              </a:buClr>
              <a:buSzPct val="25000"/>
              <a:buFont typeface="Times New Roman"/>
              <a:buNone/>
            </a:pPr>
            <a:r>
              <a:rPr lang="en-GB" sz="3400" b="1" i="0" u="none" strike="noStrike" cap="none">
                <a:solidFill>
                  <a:schemeClr val="dk2"/>
                </a:solidFill>
                <a:latin typeface="Times New Roman"/>
                <a:ea typeface="Times New Roman"/>
                <a:cs typeface="Times New Roman"/>
                <a:sym typeface="Times New Roman"/>
              </a:rPr>
              <a:t>There’s so much </a:t>
            </a:r>
            <a:br>
              <a:rPr lang="en-GB" sz="3400" b="1" i="0" u="none" strike="noStrike" cap="none">
                <a:solidFill>
                  <a:schemeClr val="dk2"/>
                </a:solidFill>
                <a:latin typeface="Times New Roman"/>
                <a:ea typeface="Times New Roman"/>
                <a:cs typeface="Times New Roman"/>
                <a:sym typeface="Times New Roman"/>
              </a:rPr>
            </a:br>
            <a:r>
              <a:rPr lang="en-GB" sz="3400" b="1" i="0" u="none" strike="noStrike" cap="none">
                <a:solidFill>
                  <a:schemeClr val="dk2"/>
                </a:solidFill>
                <a:latin typeface="Times New Roman"/>
                <a:ea typeface="Times New Roman"/>
                <a:cs typeface="Times New Roman"/>
                <a:sym typeface="Times New Roman"/>
              </a:rPr>
              <a:t>more to learn</a:t>
            </a:r>
          </a:p>
        </p:txBody>
      </p:sp>
      <p:sp>
        <p:nvSpPr>
          <p:cNvPr id="743" name="Shape 743"/>
          <p:cNvSpPr txBox="1">
            <a:spLocks noGrp="1"/>
          </p:cNvSpPr>
          <p:nvPr>
            <p:ph type="body" idx="1"/>
          </p:nvPr>
        </p:nvSpPr>
        <p:spPr>
          <a:xfrm>
            <a:off x="2343150" y="3829050"/>
            <a:ext cx="4743450" cy="638174"/>
          </a:xfrm>
          <a:prstGeom prst="rect">
            <a:avLst/>
          </a:prstGeom>
          <a:noFill/>
          <a:ln>
            <a:noFill/>
          </a:ln>
        </p:spPr>
        <p:txBody>
          <a:bodyPr lIns="0" tIns="0" rIns="0" bIns="0" anchor="t" anchorCtr="0">
            <a:noAutofit/>
          </a:bodyPr>
          <a:lstStyle/>
          <a:p>
            <a:pPr marL="0" marR="0" lvl="0" indent="0" algn="ctr" rtl="0">
              <a:lnSpc>
                <a:spcPct val="131250"/>
              </a:lnSpc>
              <a:spcBef>
                <a:spcPts val="0"/>
              </a:spcBef>
              <a:spcAft>
                <a:spcPts val="0"/>
              </a:spcAft>
              <a:buClr>
                <a:schemeClr val="lt2"/>
              </a:buClr>
              <a:buSzPct val="25000"/>
              <a:buFont typeface="Arial"/>
              <a:buNone/>
            </a:pPr>
            <a:r>
              <a:rPr lang="en-GB" sz="1600" b="0" i="0" u="none" strike="noStrike" cap="none" dirty="0">
                <a:solidFill>
                  <a:schemeClr val="lt2"/>
                </a:solidFill>
                <a:latin typeface="Arial"/>
                <a:ea typeface="Arial"/>
                <a:cs typeface="Arial"/>
                <a:sym typeface="Arial"/>
              </a:rPr>
              <a:t>Find out more about our range of events at </a:t>
            </a:r>
          </a:p>
          <a:p>
            <a:pPr lvl="0">
              <a:buSzPct val="25000"/>
            </a:pPr>
            <a:r>
              <a:rPr lang="en-GB" dirty="0">
                <a:hlinkClick r:id="rId3"/>
              </a:rPr>
              <a:t>http://qualifications.pearson.com/training</a:t>
            </a:r>
            <a:endParaRPr lang="en-GB" sz="1600" b="0" i="0" u="none" strike="noStrike" cap="none" dirty="0">
              <a:solidFill>
                <a:schemeClr val="lt2"/>
              </a:solidFill>
              <a:latin typeface="Arial"/>
              <a:ea typeface="Arial"/>
              <a:cs typeface="Arial"/>
              <a:sym typeface="Arial"/>
            </a:endParaRPr>
          </a:p>
        </p:txBody>
      </p:sp>
    </p:spTree>
  </p:cSld>
  <p:clrMapOvr>
    <a:masterClrMapping/>
  </p:clrMapOvr>
  <p:transition spd="slow">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Tree>
    <p:extLst>
      <p:ext uri="{BB962C8B-B14F-4D97-AF65-F5344CB8AC3E}">
        <p14:creationId xmlns:p14="http://schemas.microsoft.com/office/powerpoint/2010/main" val="2147925013"/>
      </p:ext>
    </p:extLst>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50" name="Shape 450"/>
          <p:cNvSpPr txBox="1">
            <a:spLocks noGrp="1"/>
          </p:cNvSpPr>
          <p:nvPr>
            <p:ph type="body" idx="1"/>
          </p:nvPr>
        </p:nvSpPr>
        <p:spPr>
          <a:xfrm>
            <a:off x="724618" y="2687950"/>
            <a:ext cx="2191109" cy="428625"/>
          </a:xfrm>
          <a:prstGeom prst="rect">
            <a:avLst/>
          </a:prstGeom>
          <a:noFill/>
          <a:ln>
            <a:noFill/>
          </a:ln>
        </p:spPr>
        <p:txBody>
          <a:bodyPr lIns="0" tIns="0" rIns="0" bIns="0" anchor="ctr" anchorCtr="0">
            <a:noAutofit/>
          </a:bodyPr>
          <a:lstStyle/>
          <a:p>
            <a:pPr lvl="0">
              <a:buSzPct val="25000"/>
            </a:pPr>
            <a:r>
              <a:rPr lang="en-GB" dirty="0"/>
              <a:t>Content</a:t>
            </a:r>
          </a:p>
        </p:txBody>
      </p:sp>
      <p:sp>
        <p:nvSpPr>
          <p:cNvPr id="451" name="Shape 451"/>
          <p:cNvSpPr txBox="1">
            <a:spLocks noGrp="1"/>
          </p:cNvSpPr>
          <p:nvPr>
            <p:ph type="body" idx="2"/>
          </p:nvPr>
        </p:nvSpPr>
        <p:spPr>
          <a:xfrm>
            <a:off x="551938" y="3116575"/>
            <a:ext cx="2652437" cy="2155140"/>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sz="1000" b="1"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Theme 1: Childhood</a:t>
            </a:r>
            <a:r>
              <a:rPr lang="en-GB" sz="10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Texts: </a:t>
            </a:r>
            <a:r>
              <a:rPr lang="en-GB" sz="10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What </a:t>
            </a:r>
            <a:r>
              <a:rPr lang="en-GB" sz="1000" b="0" i="1" u="none" strike="noStrike" cap="none" dirty="0" err="1" smtClean="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Maisie</a:t>
            </a:r>
            <a:r>
              <a:rPr lang="en-GB" sz="1000" b="0" i="1" u="none" strike="noStrike" cap="none" dirty="0" smtClean="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a:t>
            </a:r>
            <a:r>
              <a:rPr lang="en-GB" sz="10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Knew</a:t>
            </a:r>
            <a:r>
              <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a:t>
            </a:r>
            <a:r>
              <a:rPr lang="en-GB" sz="10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Hard Times</a:t>
            </a:r>
            <a:r>
              <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a:t>
            </a:r>
            <a:r>
              <a:rPr lang="en-GB" sz="10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Atonement</a:t>
            </a:r>
            <a:r>
              <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a:t>
            </a:r>
            <a:r>
              <a:rPr lang="en-GB" sz="10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The </a:t>
            </a:r>
            <a:r>
              <a:rPr lang="en-GB" sz="1000" b="0" i="1" u="none" strike="noStrike" cap="none" dirty="0" err="1">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Color</a:t>
            </a:r>
            <a:r>
              <a:rPr lang="en-GB" sz="10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Purple</a:t>
            </a:r>
            <a:endPar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endParaRPr>
          </a:p>
          <a:p>
            <a:pPr marL="0" marR="0" lvl="0" indent="0" algn="l" rtl="0">
              <a:lnSpc>
                <a:spcPct val="116666"/>
              </a:lnSpc>
              <a:spcBef>
                <a:spcPts val="0"/>
              </a:spcBef>
              <a:spcAft>
                <a:spcPts val="0"/>
              </a:spcAft>
              <a:buClr>
                <a:srgbClr val="000000"/>
              </a:buClr>
              <a:buSzPct val="25000"/>
              <a:buFont typeface="Arial"/>
              <a:buNone/>
            </a:pPr>
            <a:r>
              <a:rPr lang="en-GB" sz="1000" b="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Theme 2</a:t>
            </a:r>
            <a:r>
              <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a:t>
            </a:r>
            <a:r>
              <a:rPr lang="en-GB" sz="1000" b="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Colonisation and its Aftermath</a:t>
            </a:r>
            <a:r>
              <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a:t>
            </a:r>
            <a:r>
              <a:rPr lang="en-GB" sz="10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Heart of Darkness</a:t>
            </a:r>
            <a:r>
              <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a:t>
            </a:r>
            <a:r>
              <a:rPr lang="en-GB" sz="10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Huckleberry Finn</a:t>
            </a:r>
            <a:r>
              <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 </a:t>
            </a:r>
            <a:r>
              <a:rPr lang="en-GB" sz="10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 Passage to India; The Lonely Londoners</a:t>
            </a:r>
            <a:endParaRPr lang="en-GB" sz="1000" b="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endParaRPr>
          </a:p>
          <a:p>
            <a:pPr>
              <a:buSzPct val="25000"/>
            </a:pPr>
            <a:r>
              <a:rPr lang="en-GB" sz="1000" b="1" dirty="0">
                <a:latin typeface="Verdana" panose="020B0604030504040204" pitchFamily="34" charset="0"/>
                <a:ea typeface="Verdana" panose="020B0604030504040204" pitchFamily="34" charset="0"/>
                <a:cs typeface="Verdana" panose="020B0604030504040204" pitchFamily="34" charset="0"/>
              </a:rPr>
              <a:t>Theme 6: Women and Society. </a:t>
            </a:r>
            <a:r>
              <a:rPr lang="en-GB" sz="1000" i="1" dirty="0">
                <a:latin typeface="Verdana" panose="020B0604030504040204" pitchFamily="34" charset="0"/>
                <a:ea typeface="Verdana" panose="020B0604030504040204" pitchFamily="34" charset="0"/>
                <a:cs typeface="Verdana" panose="020B0604030504040204" pitchFamily="34" charset="0"/>
              </a:rPr>
              <a:t>Wuthering Heights; Tess of the D’Urbervilles; Mrs Dalloway; A Thousand Splendid Suns.</a:t>
            </a:r>
            <a:endParaRPr lang="en-GB" sz="1200" b="0" i="1"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endParaRPr>
          </a:p>
          <a:p>
            <a:pPr marL="0" marR="0" lvl="0" indent="0" algn="l" rtl="0">
              <a:lnSpc>
                <a:spcPct val="116666"/>
              </a:lnSpc>
              <a:spcBef>
                <a:spcPts val="0"/>
              </a:spcBef>
              <a:spcAft>
                <a:spcPts val="0"/>
              </a:spcAft>
              <a:buClr>
                <a:srgbClr val="000000"/>
              </a:buClr>
              <a:buSzPct val="25000"/>
              <a:buFont typeface="Arial"/>
              <a:buNone/>
            </a:pPr>
            <a:endParaRPr lang="en-GB" sz="1200" b="0" i="0" u="none" strike="noStrike" cap="none" dirty="0">
              <a:solidFill>
                <a:srgbClr val="000000"/>
              </a:solidFill>
              <a:latin typeface="Arial"/>
              <a:ea typeface="Arial"/>
              <a:cs typeface="Arial"/>
              <a:sym typeface="Arial"/>
            </a:endParaRPr>
          </a:p>
          <a:p>
            <a:pPr marL="0" marR="0" lvl="0" indent="0" algn="l" rtl="0">
              <a:lnSpc>
                <a:spcPct val="116666"/>
              </a:lnSpc>
              <a:spcBef>
                <a:spcPts val="0"/>
              </a:spcBef>
              <a:spcAft>
                <a:spcPts val="0"/>
              </a:spcAft>
              <a:buClr>
                <a:srgbClr val="000000"/>
              </a:buClr>
              <a:buSzPct val="25000"/>
              <a:buFont typeface="Arial"/>
              <a:buNone/>
            </a:pPr>
            <a:endParaRPr sz="1200" b="0" i="0" u="none" strike="noStrike" cap="none" dirty="0">
              <a:solidFill>
                <a:srgbClr val="000000"/>
              </a:solidFill>
              <a:latin typeface="Arial"/>
              <a:ea typeface="Arial"/>
              <a:cs typeface="Arial"/>
              <a:sym typeface="Arial"/>
            </a:endParaRPr>
          </a:p>
        </p:txBody>
      </p:sp>
      <p:sp>
        <p:nvSpPr>
          <p:cNvPr id="452" name="Shape 452"/>
          <p:cNvSpPr txBox="1">
            <a:spLocks noGrp="1"/>
          </p:cNvSpPr>
          <p:nvPr>
            <p:ph type="body" idx="3"/>
          </p:nvPr>
        </p:nvSpPr>
        <p:spPr>
          <a:xfrm>
            <a:off x="3516475" y="2687950"/>
            <a:ext cx="2191109" cy="428625"/>
          </a:xfrm>
          <a:prstGeom prst="rect">
            <a:avLst/>
          </a:prstGeom>
          <a:noFill/>
          <a:ln>
            <a:noFill/>
          </a:ln>
        </p:spPr>
        <p:txBody>
          <a:bodyPr lIns="0" tIns="0" rIns="0" bIns="0" anchor="ctr" anchorCtr="0">
            <a:noAutofit/>
          </a:bodyPr>
          <a:lstStyle/>
          <a:p>
            <a:pPr lvl="0">
              <a:buSzPct val="25000"/>
            </a:pPr>
            <a:r>
              <a:rPr lang="en-GB" sz="1400" dirty="0"/>
              <a:t>Assessment Objectives / Skills Tested</a:t>
            </a:r>
          </a:p>
        </p:txBody>
      </p:sp>
      <p:sp>
        <p:nvSpPr>
          <p:cNvPr id="453" name="Shape 453"/>
          <p:cNvSpPr txBox="1">
            <a:spLocks noGrp="1"/>
          </p:cNvSpPr>
          <p:nvPr>
            <p:ph type="body" idx="4"/>
          </p:nvPr>
        </p:nvSpPr>
        <p:spPr>
          <a:xfrm>
            <a:off x="3283889" y="3116576"/>
            <a:ext cx="2719346" cy="2099480"/>
          </a:xfrm>
          <a:prstGeom prst="rect">
            <a:avLst/>
          </a:prstGeom>
          <a:noFill/>
          <a:ln>
            <a:noFill/>
          </a:ln>
        </p:spPr>
        <p:txBody>
          <a:bodyPr lIns="0" tIns="0" rIns="0" bIns="0" anchor="t" anchorCtr="0">
            <a:noAutofit/>
          </a:bodyPr>
          <a:lstStyle/>
          <a:p>
            <a:pPr>
              <a:buSzPct val="25000"/>
            </a:pPr>
            <a:r>
              <a:rPr lang="en-GB" sz="1000" dirty="0">
                <a:latin typeface="Verdana" panose="020B0604030504040204" pitchFamily="34" charset="0"/>
                <a:ea typeface="Verdana" panose="020B0604030504040204" pitchFamily="34" charset="0"/>
                <a:cs typeface="Verdana" panose="020B0604030504040204" pitchFamily="34" charset="0"/>
              </a:rPr>
              <a:t>AO1 Articulate informed, personal and creative responses to literary texts, using associated concepts and terminology, and coherent, accurate written expression </a:t>
            </a:r>
          </a:p>
          <a:p>
            <a:pPr>
              <a:buSzPct val="25000"/>
            </a:pPr>
            <a:r>
              <a:rPr lang="en-GB" sz="1000" dirty="0">
                <a:latin typeface="Verdana" panose="020B0604030504040204" pitchFamily="34" charset="0"/>
                <a:ea typeface="Verdana" panose="020B0604030504040204" pitchFamily="34" charset="0"/>
                <a:cs typeface="Verdana" panose="020B0604030504040204" pitchFamily="34" charset="0"/>
              </a:rPr>
              <a:t>AO2 Analyse ways in which meanings are shaped in literary texts </a:t>
            </a:r>
          </a:p>
          <a:p>
            <a:pPr>
              <a:buSzPct val="25000"/>
            </a:pPr>
            <a:r>
              <a:rPr lang="en-GB" sz="1000" dirty="0">
                <a:latin typeface="Verdana" panose="020B0604030504040204" pitchFamily="34" charset="0"/>
                <a:ea typeface="Verdana" panose="020B0604030504040204" pitchFamily="34" charset="0"/>
                <a:cs typeface="Verdana" panose="020B0604030504040204" pitchFamily="34" charset="0"/>
              </a:rPr>
              <a:t>AO3 Demonstrate understanding of the significance and influence of the contexts in which literary texts are written and received </a:t>
            </a:r>
          </a:p>
          <a:p>
            <a:pPr lvl="0">
              <a:buSzPct val="25000"/>
            </a:pPr>
            <a:r>
              <a:rPr lang="en-GB" sz="1000" dirty="0">
                <a:latin typeface="Verdana" panose="020B0604030504040204" pitchFamily="34" charset="0"/>
                <a:ea typeface="Verdana" panose="020B0604030504040204" pitchFamily="34" charset="0"/>
                <a:cs typeface="Verdana" panose="020B0604030504040204" pitchFamily="34" charset="0"/>
              </a:rPr>
              <a:t>AO4 Explore connections across literary texts </a:t>
            </a:r>
            <a:endParaRPr sz="10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endParaRPr>
          </a:p>
        </p:txBody>
      </p:sp>
      <p:sp>
        <p:nvSpPr>
          <p:cNvPr id="454" name="Shape 454"/>
          <p:cNvSpPr txBox="1">
            <a:spLocks noGrp="1"/>
          </p:cNvSpPr>
          <p:nvPr>
            <p:ph type="body" idx="5"/>
          </p:nvPr>
        </p:nvSpPr>
        <p:spPr>
          <a:xfrm>
            <a:off x="6208778" y="2687950"/>
            <a:ext cx="2191109" cy="428625"/>
          </a:xfrm>
          <a:prstGeom prst="rect">
            <a:avLst/>
          </a:prstGeom>
          <a:noFill/>
          <a:ln>
            <a:noFill/>
          </a:ln>
        </p:spPr>
        <p:txBody>
          <a:bodyPr lIns="0" tIns="0" rIns="0" bIns="0" anchor="ctr" anchorCtr="0">
            <a:noAutofit/>
          </a:bodyPr>
          <a:lstStyle/>
          <a:p>
            <a:pPr lvl="0">
              <a:buSzPct val="25000"/>
            </a:pPr>
            <a:r>
              <a:rPr lang="en-GB" sz="1400" dirty="0"/>
              <a:t>Structure of Assessment</a:t>
            </a:r>
          </a:p>
        </p:txBody>
      </p:sp>
      <p:sp>
        <p:nvSpPr>
          <p:cNvPr id="455" name="Shape 455"/>
          <p:cNvSpPr txBox="1">
            <a:spLocks noGrp="1"/>
          </p:cNvSpPr>
          <p:nvPr>
            <p:ph type="body" idx="6"/>
          </p:nvPr>
        </p:nvSpPr>
        <p:spPr>
          <a:xfrm>
            <a:off x="6221580" y="3226998"/>
            <a:ext cx="2245968" cy="2044717"/>
          </a:xfrm>
          <a:prstGeom prst="rect">
            <a:avLst/>
          </a:prstGeom>
          <a:noFill/>
          <a:ln>
            <a:noFill/>
          </a:ln>
        </p:spPr>
        <p:txBody>
          <a:bodyPr lIns="0" tIns="0" rIns="0" bIns="0" anchor="t" anchorCtr="0">
            <a:noAutofit/>
          </a:bodyPr>
          <a:lstStyle/>
          <a:p>
            <a:pPr marL="0" marR="0" lvl="0" indent="0" algn="l" rtl="0">
              <a:lnSpc>
                <a:spcPct val="116666"/>
              </a:lnSpc>
              <a:spcBef>
                <a:spcPts val="0"/>
              </a:spcBef>
              <a:spcAft>
                <a:spcPts val="0"/>
              </a:spcAft>
              <a:buClr>
                <a:srgbClr val="000000"/>
              </a:buClr>
              <a:buSzPct val="25000"/>
              <a:buFont typeface="Arial"/>
              <a:buNone/>
            </a:pPr>
            <a:r>
              <a:rPr lang="en-GB" sz="10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Candidates must study two texts within the same theme, at least one of which was written before 1900. </a:t>
            </a:r>
          </a:p>
          <a:p>
            <a:pPr marL="0" marR="0" lvl="0" indent="0" algn="l" rtl="0">
              <a:lnSpc>
                <a:spcPct val="116666"/>
              </a:lnSpc>
              <a:spcBef>
                <a:spcPts val="0"/>
              </a:spcBef>
              <a:spcAft>
                <a:spcPts val="0"/>
              </a:spcAft>
              <a:buClr>
                <a:srgbClr val="000000"/>
              </a:buClr>
              <a:buSzPct val="25000"/>
              <a:buFont typeface="Arial"/>
              <a:buNone/>
            </a:pPr>
            <a:r>
              <a:rPr lang="en-GB" sz="1000" dirty="0">
                <a:latin typeface="Verdana" panose="020B0604030504040204" pitchFamily="34" charset="0"/>
                <a:ea typeface="Verdana" panose="020B0604030504040204" pitchFamily="34" charset="0"/>
                <a:cs typeface="Verdana" panose="020B0604030504040204" pitchFamily="34" charset="0"/>
              </a:rPr>
              <a:t>They must answer one question in one hour.</a:t>
            </a:r>
          </a:p>
          <a:p>
            <a:pPr marL="0" marR="0" lvl="0" indent="0" algn="l" rtl="0">
              <a:lnSpc>
                <a:spcPct val="116666"/>
              </a:lnSpc>
              <a:spcBef>
                <a:spcPts val="0"/>
              </a:spcBef>
              <a:spcAft>
                <a:spcPts val="0"/>
              </a:spcAft>
              <a:buClr>
                <a:srgbClr val="000000"/>
              </a:buClr>
              <a:buSzPct val="25000"/>
              <a:buFont typeface="Arial"/>
              <a:buNone/>
            </a:pPr>
            <a:r>
              <a:rPr lang="en-GB" sz="1000" dirty="0">
                <a:latin typeface="Verdana" panose="020B0604030504040204" pitchFamily="34" charset="0"/>
                <a:ea typeface="Verdana" panose="020B0604030504040204" pitchFamily="34" charset="0"/>
                <a:cs typeface="Verdana" panose="020B0604030504040204" pitchFamily="34" charset="0"/>
              </a:rPr>
              <a:t>They may refer to clean copies of the texts.</a:t>
            </a:r>
          </a:p>
          <a:p>
            <a:pPr marL="0" marR="0" lvl="0" indent="0" algn="l" rtl="0">
              <a:lnSpc>
                <a:spcPct val="116666"/>
              </a:lnSpc>
              <a:spcBef>
                <a:spcPts val="0"/>
              </a:spcBef>
              <a:spcAft>
                <a:spcPts val="0"/>
              </a:spcAft>
              <a:buClr>
                <a:srgbClr val="000000"/>
              </a:buClr>
              <a:buSzPct val="25000"/>
              <a:buFont typeface="Arial"/>
              <a:buNone/>
            </a:pPr>
            <a:r>
              <a:rPr lang="en-GB" sz="1000" b="0" i="0" u="none" strike="noStrike" cap="none" dirty="0">
                <a:solidFill>
                  <a:srgbClr val="000000"/>
                </a:solidFill>
                <a:latin typeface="Verdana" panose="020B0604030504040204" pitchFamily="34" charset="0"/>
                <a:ea typeface="Verdana" panose="020B0604030504040204" pitchFamily="34" charset="0"/>
                <a:cs typeface="Verdana" panose="020B0604030504040204" pitchFamily="34" charset="0"/>
                <a:sym typeface="Arial"/>
              </a:rPr>
              <a:t>All AOs are equally weighted and the total for the paper is 40 marks (20 for AOs1 and 2; 20 for AOs3 and 4).</a:t>
            </a:r>
          </a:p>
        </p:txBody>
      </p:sp>
      <p:sp>
        <p:nvSpPr>
          <p:cNvPr id="457" name="Shape 457"/>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5</a:t>
            </a:fld>
            <a:endParaRPr lang="en-GB" sz="800" b="1">
              <a:solidFill>
                <a:schemeClr val="lt2"/>
              </a:solidFill>
              <a:latin typeface="Arial"/>
              <a:ea typeface="Arial"/>
              <a:cs typeface="Arial"/>
              <a:sym typeface="Arial"/>
            </a:endParaRPr>
          </a:p>
        </p:txBody>
      </p:sp>
      <p:sp>
        <p:nvSpPr>
          <p:cNvPr id="12" name="_s156679"/>
          <p:cNvSpPr>
            <a:spLocks noChangeArrowheads="1"/>
          </p:cNvSpPr>
          <p:nvPr/>
        </p:nvSpPr>
        <p:spPr bwMode="auto">
          <a:xfrm>
            <a:off x="1342161" y="1606203"/>
            <a:ext cx="6120679" cy="736689"/>
          </a:xfrm>
          <a:prstGeom prst="roundRect">
            <a:avLst>
              <a:gd name="adj" fmla="val 16667"/>
            </a:avLst>
          </a:prstGeom>
          <a:solidFill>
            <a:schemeClr val="bg2">
              <a:lumMod val="75000"/>
            </a:schemeClr>
          </a:solidFill>
          <a:ln w="9525">
            <a:solidFill>
              <a:srgbClr val="000000"/>
            </a:solidFill>
            <a:round/>
            <a:headEnd/>
            <a:tailEnd/>
          </a:ln>
        </p:spPr>
        <p:txBody>
          <a:bodyPr wrap="none" lIns="84768" tIns="42383" rIns="84768" bIns="42383" anchor="ctr"/>
          <a:lstStyle>
            <a:lvl1pPr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defRPr>
                <a:solidFill>
                  <a:schemeClr val="tx1"/>
                </a:solidFill>
                <a:latin typeface="Verdana" panose="020B0604030504040204" pitchFamily="34" charset="0"/>
                <a:cs typeface="Arial" panose="020B0604020202020204" pitchFamily="34" charset="0"/>
              </a:defRPr>
            </a:lvl2pPr>
            <a:lvl3pPr marL="1143000" indent="-228600" eaLnBrk="0" hangingPunct="0">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FFFFFF"/>
                </a:solidFill>
                <a:effectLst/>
                <a:uLnTx/>
                <a:uFillTx/>
                <a:ea typeface="Verdana" panose="020B0604030504040204" pitchFamily="34" charset="0"/>
                <a:cs typeface="Verdana" panose="020B0604030504040204" pitchFamily="34" charset="0"/>
              </a:rPr>
              <a:t>Introduction to the Assessment</a:t>
            </a:r>
            <a:endParaRPr kumimoji="0" lang="en-US" altLang="en-US" sz="2000" b="1" i="0" u="none" strike="noStrike" kern="1200" cap="none" spc="0" normalizeH="0" baseline="0" noProof="0" dirty="0">
              <a:ln>
                <a:noFill/>
              </a:ln>
              <a:solidFill>
                <a:srgbClr val="FFFFFF"/>
              </a:solidFill>
              <a:effectLst/>
              <a:uLnTx/>
              <a:uFillTx/>
              <a:ea typeface="Verdana" panose="020B0604030504040204" pitchFamily="34" charset="0"/>
              <a:cs typeface="Verdana" panose="020B0604030504040204" pitchFamily="34" charset="0"/>
            </a:endParaRPr>
          </a:p>
        </p:txBody>
      </p:sp>
      <p:cxnSp>
        <p:nvCxnSpPr>
          <p:cNvPr id="15" name="_s156678"/>
          <p:cNvCxnSpPr>
            <a:cxnSpLocks noChangeShapeType="1"/>
          </p:cNvCxnSpPr>
          <p:nvPr/>
        </p:nvCxnSpPr>
        <p:spPr bwMode="auto">
          <a:xfrm rot="5400000" flipH="1" flipV="1">
            <a:off x="2838463" y="1161166"/>
            <a:ext cx="289845" cy="2653299"/>
          </a:xfrm>
          <a:prstGeom prst="bentConnector3">
            <a:avLst>
              <a:gd name="adj1" fmla="val 50000"/>
            </a:avLst>
          </a:prstGeom>
          <a:noFill/>
          <a:ln w="28575">
            <a:solidFill>
              <a:srgbClr val="000000"/>
            </a:solidFill>
            <a:miter lim="800000"/>
            <a:headEnd/>
            <a:tailEnd/>
          </a:ln>
          <a:extLst>
            <a:ext uri="{909E8E84-426E-40DD-AFC4-6F175D3DCCD1}">
              <a14:hiddenFill xmlns:a14="http://schemas.microsoft.com/office/drawing/2010/main">
                <a:noFill/>
              </a14:hiddenFill>
            </a:ext>
          </a:extLst>
        </p:spPr>
      </p:cxnSp>
      <p:cxnSp>
        <p:nvCxnSpPr>
          <p:cNvPr id="16" name="_s156676"/>
          <p:cNvCxnSpPr>
            <a:cxnSpLocks noChangeShapeType="1"/>
          </p:cNvCxnSpPr>
          <p:nvPr/>
        </p:nvCxnSpPr>
        <p:spPr bwMode="auto">
          <a:xfrm rot="16200000" flipV="1">
            <a:off x="5493881" y="1172130"/>
            <a:ext cx="263678" cy="2631371"/>
          </a:xfrm>
          <a:prstGeom prst="bentConnector3">
            <a:avLst>
              <a:gd name="adj1" fmla="val 49999"/>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8" name="Straight Connector 7"/>
          <p:cNvCxnSpPr/>
          <p:nvPr/>
        </p:nvCxnSpPr>
        <p:spPr>
          <a:xfrm>
            <a:off x="4310034" y="2487815"/>
            <a:ext cx="0" cy="144924"/>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20020165"/>
      </p:ext>
    </p:extLst>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625209" y="1760901"/>
            <a:ext cx="4283999" cy="3427013"/>
          </a:xfrm>
          <a:prstGeom prst="rect">
            <a:avLst/>
          </a:prstGeom>
          <a:noFill/>
          <a:ln>
            <a:noFill/>
          </a:ln>
        </p:spPr>
        <p:txBody>
          <a:bodyPr lIns="0" tIns="0" rIns="0" bIns="0" anchor="ctr" anchorCtr="0">
            <a:noAutofit/>
          </a:bodyPr>
          <a:lstStyle/>
          <a:p>
            <a:pPr lvl="0" algn="l">
              <a:buSzPct val="25000"/>
            </a:pPr>
            <a:r>
              <a:rPr lang="en-GB" sz="1600" b="1"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rPr>
              <a:t>1.</a:t>
            </a:r>
            <a:r>
              <a:rPr lang="en-GB" sz="1600" dirty="0">
                <a:latin typeface="Verdana" panose="020B0604030504040204" pitchFamily="34" charset="0"/>
                <a:ea typeface="Verdana" panose="020B0604030504040204" pitchFamily="34" charset="0"/>
                <a:cs typeface="Verdana" panose="020B0604030504040204" pitchFamily="34" charset="0"/>
              </a:rPr>
              <a:t> Were</a:t>
            </a:r>
            <a:r>
              <a:rPr lang="en-GB" sz="1600" b="0" dirty="0">
                <a:latin typeface="Verdana" panose="020B0604030504040204" pitchFamily="34" charset="0"/>
                <a:ea typeface="Verdana" panose="020B0604030504040204" pitchFamily="34" charset="0"/>
                <a:cs typeface="Verdana" panose="020B0604030504040204" pitchFamily="34" charset="0"/>
              </a:rPr>
              <a:t> </a:t>
            </a:r>
            <a:r>
              <a:rPr lang="en-GB" sz="1600" dirty="0">
                <a:latin typeface="Verdana" panose="020B0604030504040204" pitchFamily="34" charset="0"/>
                <a:ea typeface="Verdana" panose="020B0604030504040204" pitchFamily="34" charset="0"/>
                <a:cs typeface="Verdana" panose="020B0604030504040204" pitchFamily="34" charset="0"/>
              </a:rPr>
              <a:t>your students entered for the last examination?</a:t>
            </a:r>
            <a:br>
              <a:rPr lang="en-GB" sz="1600" dirty="0">
                <a:latin typeface="Verdana" panose="020B0604030504040204" pitchFamily="34" charset="0"/>
                <a:ea typeface="Verdana" panose="020B0604030504040204" pitchFamily="34" charset="0"/>
                <a:cs typeface="Verdana" panose="020B0604030504040204" pitchFamily="34" charset="0"/>
              </a:rPr>
            </a:br>
            <a:r>
              <a:rPr lang="en-GB" sz="1600" dirty="0">
                <a:latin typeface="Verdana" panose="020B0604030504040204" pitchFamily="34" charset="0"/>
                <a:ea typeface="Verdana" panose="020B0604030504040204" pitchFamily="34" charset="0"/>
                <a:cs typeface="Verdana" panose="020B0604030504040204" pitchFamily="34" charset="0"/>
              </a:rPr>
              <a:t/>
            </a:r>
            <a:br>
              <a:rPr lang="en-GB" sz="1600" dirty="0">
                <a:latin typeface="Verdana" panose="020B0604030504040204" pitchFamily="34" charset="0"/>
                <a:ea typeface="Verdana" panose="020B0604030504040204" pitchFamily="34" charset="0"/>
                <a:cs typeface="Verdana" panose="020B0604030504040204" pitchFamily="34" charset="0"/>
              </a:rPr>
            </a:br>
            <a:r>
              <a:rPr lang="en-GB" sz="1600" dirty="0">
                <a:latin typeface="Verdana" panose="020B0604030504040204" pitchFamily="34" charset="0"/>
                <a:ea typeface="Verdana" panose="020B0604030504040204" pitchFamily="34" charset="0"/>
                <a:cs typeface="Verdana" panose="020B0604030504040204" pitchFamily="34" charset="0"/>
              </a:rPr>
              <a:t>2. Were their results what you expected them to be?</a:t>
            </a:r>
            <a:br>
              <a:rPr lang="en-GB" sz="1600" dirty="0">
                <a:latin typeface="Verdana" panose="020B0604030504040204" pitchFamily="34" charset="0"/>
                <a:ea typeface="Verdana" panose="020B0604030504040204" pitchFamily="34" charset="0"/>
                <a:cs typeface="Verdana" panose="020B0604030504040204" pitchFamily="34" charset="0"/>
              </a:rPr>
            </a:br>
            <a:r>
              <a:rPr lang="en-GB" sz="1600" dirty="0">
                <a:latin typeface="Verdana" panose="020B0604030504040204" pitchFamily="34" charset="0"/>
                <a:ea typeface="Verdana" panose="020B0604030504040204" pitchFamily="34" charset="0"/>
                <a:cs typeface="Verdana" panose="020B0604030504040204" pitchFamily="34" charset="0"/>
              </a:rPr>
              <a:t/>
            </a:r>
            <a:br>
              <a:rPr lang="en-GB" sz="1600" dirty="0">
                <a:latin typeface="Verdana" panose="020B0604030504040204" pitchFamily="34" charset="0"/>
                <a:ea typeface="Verdana" panose="020B0604030504040204" pitchFamily="34" charset="0"/>
                <a:cs typeface="Verdana" panose="020B0604030504040204" pitchFamily="34" charset="0"/>
              </a:rPr>
            </a:br>
            <a:r>
              <a:rPr lang="en-GB" sz="1600" dirty="0">
                <a:latin typeface="Verdana" panose="020B0604030504040204" pitchFamily="34" charset="0"/>
                <a:ea typeface="Verdana" panose="020B0604030504040204" pitchFamily="34" charset="0"/>
                <a:cs typeface="Verdana" panose="020B0604030504040204" pitchFamily="34" charset="0"/>
              </a:rPr>
              <a:t>3. Did you/your students have any issues with this year’s paper? </a:t>
            </a:r>
            <a:br>
              <a:rPr lang="en-GB" sz="1600" dirty="0">
                <a:latin typeface="Verdana" panose="020B0604030504040204" pitchFamily="34" charset="0"/>
                <a:ea typeface="Verdana" panose="020B0604030504040204" pitchFamily="34" charset="0"/>
                <a:cs typeface="Verdana" panose="020B0604030504040204" pitchFamily="34" charset="0"/>
              </a:rPr>
            </a:br>
            <a:r>
              <a:rPr lang="en-GB" sz="1600" dirty="0">
                <a:latin typeface="Verdana" panose="020B0604030504040204" pitchFamily="34" charset="0"/>
                <a:ea typeface="Verdana" panose="020B0604030504040204" pitchFamily="34" charset="0"/>
                <a:cs typeface="Verdana" panose="020B0604030504040204" pitchFamily="34" charset="0"/>
              </a:rPr>
              <a:t/>
            </a:r>
            <a:br>
              <a:rPr lang="en-GB" sz="1600" dirty="0">
                <a:latin typeface="Verdana" panose="020B0604030504040204" pitchFamily="34" charset="0"/>
                <a:ea typeface="Verdana" panose="020B0604030504040204" pitchFamily="34" charset="0"/>
                <a:cs typeface="Verdana" panose="020B0604030504040204" pitchFamily="34" charset="0"/>
              </a:rPr>
            </a:br>
            <a:r>
              <a:rPr lang="en-GB" sz="1600" dirty="0">
                <a:latin typeface="Verdana" panose="020B0604030504040204" pitchFamily="34" charset="0"/>
                <a:ea typeface="Verdana" panose="020B0604030504040204" pitchFamily="34" charset="0"/>
                <a:cs typeface="Verdana" panose="020B0604030504040204" pitchFamily="34" charset="0"/>
              </a:rPr>
              <a:t>4. What is the single most important thing you hope to take away from the session?</a:t>
            </a:r>
            <a:endParaRPr lang="en-GB" sz="1600" i="0" u="none" strike="noStrike" cap="none" dirty="0">
              <a:solidFill>
                <a:schemeClr val="dk2"/>
              </a:solidFill>
              <a:latin typeface="Verdana" panose="020B0604030504040204" pitchFamily="34" charset="0"/>
              <a:ea typeface="Verdana" panose="020B0604030504040204" pitchFamily="34" charset="0"/>
              <a:cs typeface="Verdana" panose="020B0604030504040204" pitchFamily="34" charset="0"/>
              <a:sym typeface="Times New Roman"/>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FAE0932-8DAC-4E1E-A7AB-58B69C7575AB}"/>
              </a:ext>
            </a:extLst>
          </p:cNvPr>
          <p:cNvSpPr>
            <a:spLocks noGrp="1"/>
          </p:cNvSpPr>
          <p:nvPr>
            <p:ph type="title"/>
          </p:nvPr>
        </p:nvSpPr>
        <p:spPr>
          <a:xfrm>
            <a:off x="541337" y="417599"/>
            <a:ext cx="7818892" cy="1387450"/>
          </a:xfrm>
        </p:spPr>
        <p:txBody>
          <a:bodyPr/>
          <a:lstStyle/>
          <a:p>
            <a:r>
              <a:rPr lang="en-GB" sz="3200" dirty="0">
                <a:latin typeface="Verdana" panose="020B0604030504040204" pitchFamily="34" charset="0"/>
                <a:ea typeface="Verdana" panose="020B0604030504040204" pitchFamily="34" charset="0"/>
                <a:cs typeface="Verdana" panose="020B0604030504040204" pitchFamily="34" charset="0"/>
              </a:rPr>
              <a:t>Childhood </a:t>
            </a:r>
            <a:br>
              <a:rPr lang="en-GB" sz="3200" dirty="0">
                <a:latin typeface="Verdana" panose="020B0604030504040204" pitchFamily="34" charset="0"/>
                <a:ea typeface="Verdana" panose="020B0604030504040204" pitchFamily="34" charset="0"/>
                <a:cs typeface="Verdana" panose="020B0604030504040204" pitchFamily="34" charset="0"/>
              </a:rPr>
            </a:br>
            <a:r>
              <a:rPr lang="en-GB" sz="3200" dirty="0">
                <a:latin typeface="Verdana" panose="020B0604030504040204" pitchFamily="34" charset="0"/>
                <a:ea typeface="Verdana" panose="020B0604030504040204" pitchFamily="34" charset="0"/>
                <a:cs typeface="Verdana" panose="020B0604030504040204" pitchFamily="34" charset="0"/>
              </a:rPr>
              <a:t>Question 1 from Question paper</a:t>
            </a:r>
          </a:p>
        </p:txBody>
      </p:sp>
      <p:sp>
        <p:nvSpPr>
          <p:cNvPr id="4" name="Text Placeholder 3">
            <a:extLst>
              <a:ext uri="{FF2B5EF4-FFF2-40B4-BE49-F238E27FC236}">
                <a16:creationId xmlns:a16="http://schemas.microsoft.com/office/drawing/2014/main" xmlns="" id="{5E0451D6-2F06-47A5-BE14-9CAD91BCC4D6}"/>
              </a:ext>
            </a:extLst>
          </p:cNvPr>
          <p:cNvSpPr>
            <a:spLocks noGrp="1"/>
          </p:cNvSpPr>
          <p:nvPr>
            <p:ph type="body" idx="1"/>
          </p:nvPr>
        </p:nvSpPr>
        <p:spPr>
          <a:xfrm>
            <a:off x="709180" y="2797505"/>
            <a:ext cx="6059487" cy="3171825"/>
          </a:xfrm>
        </p:spPr>
        <p:txBody>
          <a:bodyPr/>
          <a:lstStyle/>
          <a:p>
            <a:r>
              <a:rPr lang="en-GB" sz="1800" dirty="0">
                <a:latin typeface="Verdana" panose="020B0604030504040204" pitchFamily="34" charset="0"/>
                <a:ea typeface="Verdana" panose="020B0604030504040204" pitchFamily="34" charset="0"/>
                <a:cs typeface="Verdana" panose="020B0604030504040204" pitchFamily="34" charset="0"/>
              </a:rPr>
              <a:t>Compare the ways in which the writers of your two chosen texts portray characters responding to difficult circumstances. You must relate your discussion to relevant textual factors.</a:t>
            </a:r>
          </a:p>
        </p:txBody>
      </p:sp>
    </p:spTree>
    <p:extLst>
      <p:ext uri="{BB962C8B-B14F-4D97-AF65-F5344CB8AC3E}">
        <p14:creationId xmlns:p14="http://schemas.microsoft.com/office/powerpoint/2010/main" val="1645459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0458FB-8B66-4BF4-9AEB-665F3C9D3B11}"/>
              </a:ext>
            </a:extLst>
          </p:cNvPr>
          <p:cNvSpPr>
            <a:spLocks noGrp="1"/>
          </p:cNvSpPr>
          <p:nvPr>
            <p:ph type="title"/>
          </p:nvPr>
        </p:nvSpPr>
        <p:spPr>
          <a:xfrm>
            <a:off x="541337" y="417599"/>
            <a:ext cx="7427006" cy="1115925"/>
          </a:xfrm>
        </p:spPr>
        <p:txBody>
          <a:bodyPr/>
          <a:lstStyle/>
          <a:p>
            <a:r>
              <a:rPr lang="en-GB" sz="3600" dirty="0">
                <a:latin typeface="Verdana" panose="020B0604030504040204" pitchFamily="34" charset="0"/>
                <a:ea typeface="Verdana" panose="020B0604030504040204" pitchFamily="34" charset="0"/>
                <a:cs typeface="Verdana" panose="020B0604030504040204" pitchFamily="34" charset="0"/>
              </a:rPr>
              <a:t>Childhood: Question 1</a:t>
            </a:r>
          </a:p>
        </p:txBody>
      </p:sp>
      <p:sp>
        <p:nvSpPr>
          <p:cNvPr id="3" name="Text Placeholder 2">
            <a:extLst>
              <a:ext uri="{FF2B5EF4-FFF2-40B4-BE49-F238E27FC236}">
                <a16:creationId xmlns:a16="http://schemas.microsoft.com/office/drawing/2014/main" xmlns="" id="{E7E318D5-59D5-4E19-8302-7CE83D44516C}"/>
              </a:ext>
            </a:extLst>
          </p:cNvPr>
          <p:cNvSpPr>
            <a:spLocks noGrp="1"/>
          </p:cNvSpPr>
          <p:nvPr>
            <p:ph type="body" idx="1"/>
          </p:nvPr>
        </p:nvSpPr>
        <p:spPr/>
        <p:txBody>
          <a:bodyPr/>
          <a:lstStyle/>
          <a:p>
            <a:pPr marL="101600" indent="0">
              <a:buNone/>
            </a:pPr>
            <a:r>
              <a:rPr lang="en-GB" sz="1800" dirty="0">
                <a:latin typeface="Verdana" panose="020B0604030504040204" pitchFamily="34" charset="0"/>
                <a:ea typeface="Verdana" panose="020B0604030504040204" pitchFamily="34" charset="0"/>
                <a:cs typeface="Verdana" panose="020B0604030504040204" pitchFamily="34" charset="0"/>
              </a:rPr>
              <a:t>Overview</a:t>
            </a:r>
          </a:p>
          <a:p>
            <a:pPr marL="3873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Hard Times and Atonement were the two most popular texts</a:t>
            </a:r>
          </a:p>
          <a:p>
            <a:pPr marL="3873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Candidates tended to focus on two or three central characters from each text</a:t>
            </a:r>
          </a:p>
          <a:p>
            <a:pPr marL="3873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Most could identify the ‘difficult circumstances’ facing characters in any of the four texts and could link these circumstances to social/ historical contexts</a:t>
            </a:r>
          </a:p>
          <a:p>
            <a:pPr marL="387350" indent="-285750">
              <a:buFont typeface="Arial" panose="020B0604020202020204" pitchFamily="34" charset="0"/>
              <a:buChar char="•"/>
            </a:pPr>
            <a:r>
              <a:rPr lang="en-GB" sz="1800" dirty="0">
                <a:latin typeface="Verdana" panose="020B0604030504040204" pitchFamily="34" charset="0"/>
                <a:ea typeface="Verdana" panose="020B0604030504040204" pitchFamily="34" charset="0"/>
                <a:cs typeface="Verdana" panose="020B0604030504040204" pitchFamily="34" charset="0"/>
              </a:rPr>
              <a:t>Fewer candidates focused fully on how characters </a:t>
            </a:r>
            <a:r>
              <a:rPr lang="en-GB" sz="1800" u="sng" dirty="0">
                <a:latin typeface="Verdana" panose="020B0604030504040204" pitchFamily="34" charset="0"/>
                <a:ea typeface="Verdana" panose="020B0604030504040204" pitchFamily="34" charset="0"/>
                <a:cs typeface="Verdana" panose="020B0604030504040204" pitchFamily="34" charset="0"/>
              </a:rPr>
              <a:t>responded</a:t>
            </a:r>
            <a:r>
              <a:rPr lang="en-GB" sz="1800" dirty="0">
                <a:latin typeface="Verdana" panose="020B0604030504040204" pitchFamily="34" charset="0"/>
                <a:ea typeface="Verdana" panose="020B0604030504040204" pitchFamily="34" charset="0"/>
                <a:cs typeface="Verdana" panose="020B0604030504040204" pitchFamily="34" charset="0"/>
              </a:rPr>
              <a:t> to what they faced.</a:t>
            </a:r>
          </a:p>
        </p:txBody>
      </p:sp>
      <p:sp>
        <p:nvSpPr>
          <p:cNvPr id="4" name="Slide Number Placeholder 3">
            <a:extLst>
              <a:ext uri="{FF2B5EF4-FFF2-40B4-BE49-F238E27FC236}">
                <a16:creationId xmlns:a16="http://schemas.microsoft.com/office/drawing/2014/main" xmlns="" id="{7A268389-00B8-471C-B763-C25EE6A44A2C}"/>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519300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8D4B961-FBF3-4E46-BFB3-985CF0A80AB6}"/>
              </a:ext>
            </a:extLst>
          </p:cNvPr>
          <p:cNvSpPr>
            <a:spLocks noGrp="1"/>
          </p:cNvSpPr>
          <p:nvPr>
            <p:ph type="title"/>
          </p:nvPr>
        </p:nvSpPr>
        <p:spPr>
          <a:xfrm>
            <a:off x="541337" y="417599"/>
            <a:ext cx="7284502" cy="1115925"/>
          </a:xfrm>
        </p:spPr>
        <p:txBody>
          <a:bodyPr/>
          <a:lstStyle/>
          <a:p>
            <a:r>
              <a:rPr lang="en-GB" sz="3600" dirty="0">
                <a:latin typeface="Verdana" panose="020B0604030504040204" pitchFamily="34" charset="0"/>
                <a:ea typeface="Verdana" panose="020B0604030504040204" pitchFamily="34" charset="0"/>
                <a:cs typeface="Verdana" panose="020B0604030504040204" pitchFamily="34" charset="0"/>
              </a:rPr>
              <a:t>Assessment Objectives</a:t>
            </a:r>
          </a:p>
        </p:txBody>
      </p:sp>
      <p:sp>
        <p:nvSpPr>
          <p:cNvPr id="3" name="Text Placeholder 2">
            <a:extLst>
              <a:ext uri="{FF2B5EF4-FFF2-40B4-BE49-F238E27FC236}">
                <a16:creationId xmlns:a16="http://schemas.microsoft.com/office/drawing/2014/main" xmlns="" id="{35D0E09D-DC0F-4BF3-A8FB-8D4419E532DD}"/>
              </a:ext>
            </a:extLst>
          </p:cNvPr>
          <p:cNvSpPr>
            <a:spLocks noGrp="1"/>
          </p:cNvSpPr>
          <p:nvPr>
            <p:ph type="body" idx="1"/>
          </p:nvPr>
        </p:nvSpPr>
        <p:spPr/>
        <p:txBody>
          <a:bodyPr/>
          <a:lstStyle/>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There are four, equally weighted assessment objectives:</a:t>
            </a:r>
          </a:p>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AO1: Articulate informed, personal and creative responses to literary texts, using associated contexts and terminology, and coherent, accurate written expression</a:t>
            </a:r>
          </a:p>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AO2: Analyse ways in which meanings are shaped in literary texts</a:t>
            </a:r>
          </a:p>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AO3: Demonstrate understanding of the significance and influence of the contexts in which literary texts are written and received</a:t>
            </a:r>
          </a:p>
          <a:p>
            <a:pPr marL="101600" indent="0">
              <a:buNone/>
            </a:pPr>
            <a:r>
              <a:rPr lang="en-GB" dirty="0">
                <a:latin typeface="Verdana" panose="020B0604030504040204" pitchFamily="34" charset="0"/>
                <a:ea typeface="Verdana" panose="020B0604030504040204" pitchFamily="34" charset="0"/>
                <a:cs typeface="Verdana" panose="020B0604030504040204" pitchFamily="34" charset="0"/>
              </a:rPr>
              <a:t>AO4: Explore connections across literary texts.</a:t>
            </a:r>
          </a:p>
          <a:p>
            <a:pPr marL="101600" indent="0">
              <a:buNone/>
            </a:pPr>
            <a:endParaRPr lang="en-GB" dirty="0"/>
          </a:p>
        </p:txBody>
      </p:sp>
      <p:sp>
        <p:nvSpPr>
          <p:cNvPr id="4" name="Slide Number Placeholder 3">
            <a:extLst>
              <a:ext uri="{FF2B5EF4-FFF2-40B4-BE49-F238E27FC236}">
                <a16:creationId xmlns:a16="http://schemas.microsoft.com/office/drawing/2014/main" xmlns="" id="{0A05FC27-BB7F-433B-8AC3-2815F5B57228}"/>
              </a:ext>
            </a:extLst>
          </p:cNvPr>
          <p:cNvSpPr>
            <a:spLocks noGrp="1"/>
          </p:cNvSpPr>
          <p:nvPr>
            <p:ph type="sldNum" idx="12"/>
          </p:nvPr>
        </p:nvSpPr>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280256240"/>
      </p:ext>
    </p:extLst>
  </p:cSld>
  <p:clrMapOvr>
    <a:masterClrMapping/>
  </p:clrMapOvr>
</p:sld>
</file>

<file path=ppt/theme/theme1.xml><?xml version="1.0" encoding="utf-8"?>
<a:theme xmlns:a="http://schemas.openxmlformats.org/drawingml/2006/main" name="Pearson">
  <a:themeElements>
    <a:clrScheme name="Pearson colors">
      <a:dk1>
        <a:srgbClr val="000000"/>
      </a:dk1>
      <a:lt1>
        <a:srgbClr val="D4EAE4"/>
      </a:lt1>
      <a:dk2>
        <a:srgbClr val="007FA3"/>
      </a:dk2>
      <a:lt2>
        <a:srgbClr val="003057"/>
      </a:lt2>
      <a:accent1>
        <a:srgbClr val="D2DB0E"/>
      </a:accent1>
      <a:accent2>
        <a:srgbClr val="12B2A6"/>
      </a:accent2>
      <a:accent3>
        <a:srgbClr val="DB0020"/>
      </a:accent3>
      <a:accent4>
        <a:srgbClr val="9E007E"/>
      </a:accent4>
      <a:accent5>
        <a:srgbClr val="EA7600"/>
      </a:accent5>
      <a:accent6>
        <a:srgbClr val="005A7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1543</TotalTime>
  <Words>3841</Words>
  <Application>Microsoft Office PowerPoint</Application>
  <PresentationFormat>On-screen Show (4:3)</PresentationFormat>
  <Paragraphs>344</Paragraphs>
  <Slides>42</Slides>
  <Notes>37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Times New Roman</vt:lpstr>
      <vt:lpstr>Verdana</vt:lpstr>
      <vt:lpstr>Wingdings</vt:lpstr>
      <vt:lpstr>Pearson</vt:lpstr>
      <vt:lpstr>Edexcel A Level English Literature Feedback on Summer 2017 Paper 2 Prose Themes Childhood Colonisation and its Aftermath Women and Society</vt:lpstr>
      <vt:lpstr>Your Online Environment</vt:lpstr>
      <vt:lpstr>Aims and Objectives</vt:lpstr>
      <vt:lpstr>Session Agenda</vt:lpstr>
      <vt:lpstr>PowerPoint Presentation</vt:lpstr>
      <vt:lpstr>1. Were your students entered for the last examination?  2. Were their results what you expected them to be?  3. Did you/your students have any issues with this year’s paper?   4. What is the single most important thing you hope to take away from the session?</vt:lpstr>
      <vt:lpstr>Childhood  Question 1 from Question paper</vt:lpstr>
      <vt:lpstr>Childhood: Question 1</vt:lpstr>
      <vt:lpstr>Assessment Objectives</vt:lpstr>
      <vt:lpstr>Please insert generic mark grid for AOs 1 and 2 from Mark Scheme</vt:lpstr>
      <vt:lpstr>Student Response 1A</vt:lpstr>
      <vt:lpstr>Response to question 1 about difficult circumstances (AOs 1 and 2)</vt:lpstr>
      <vt:lpstr>Please insert generic mark grid for AOs 3 and 4 from Mark Scheme</vt:lpstr>
      <vt:lpstr>Response 1a to question 1 (AOs 3 and 4)</vt:lpstr>
      <vt:lpstr>Candidates who performed at mid-level tended to:</vt:lpstr>
      <vt:lpstr>Marking Activity</vt:lpstr>
      <vt:lpstr>Response 1B to Question 1. All four AOs.</vt:lpstr>
      <vt:lpstr>Candidates who performed well tended to:</vt:lpstr>
      <vt:lpstr>Question 2 from Question Paper</vt:lpstr>
      <vt:lpstr>Marking Activity</vt:lpstr>
      <vt:lpstr>Response 2a to Question 2. All four AOs.</vt:lpstr>
      <vt:lpstr>Candidates who performed less well tended to:</vt:lpstr>
      <vt:lpstr>Question 3 from Question paper. Colonisation and its aftermath.</vt:lpstr>
      <vt:lpstr>Marking Activity</vt:lpstr>
      <vt:lpstr>Response 3a to Question 3. All four AOs.</vt:lpstr>
      <vt:lpstr>Question 4 from Question paper. Colonisation and its Aftermath.</vt:lpstr>
      <vt:lpstr>Marking Activity</vt:lpstr>
      <vt:lpstr>Response 4a to Question 4</vt:lpstr>
      <vt:lpstr>Colonisation and its Aftermath: context</vt:lpstr>
      <vt:lpstr>Women and Society: context</vt:lpstr>
      <vt:lpstr>Question 11 from Question Paper</vt:lpstr>
      <vt:lpstr>Marking Activity</vt:lpstr>
      <vt:lpstr>Comments on response 11a to Question 11.</vt:lpstr>
      <vt:lpstr>Question 12 from Question Paper</vt:lpstr>
      <vt:lpstr>Marking Activity</vt:lpstr>
      <vt:lpstr>Response 12a for Question 12</vt:lpstr>
      <vt:lpstr>Considering Delivery Strategies and sharing best practice</vt:lpstr>
      <vt:lpstr>Support</vt:lpstr>
      <vt:lpstr>Pearson Paid-For Published Resources</vt:lpstr>
      <vt:lpstr>Any questions?  Thank you for attending this event.  How did we do? Please fill in the evaluation form that you’ll receive via e-mail in a few minutes. </vt:lpstr>
      <vt:lpstr>There’s so much  more to learn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sample. Title runs here  in font Times  New Roman 36 pt.</dc:title>
  <dc:creator>Boher, Anna</dc:creator>
  <cp:lastModifiedBy>Boher, Anna</cp:lastModifiedBy>
  <cp:revision>173</cp:revision>
  <dcterms:modified xsi:type="dcterms:W3CDTF">2017-09-15T09:00:33Z</dcterms:modified>
</cp:coreProperties>
</file>